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8" r:id="rId2"/>
    <p:sldId id="302" r:id="rId3"/>
    <p:sldId id="304" r:id="rId4"/>
    <p:sldId id="303" r:id="rId5"/>
    <p:sldId id="305" r:id="rId6"/>
    <p:sldId id="310" r:id="rId7"/>
    <p:sldId id="296" r:id="rId8"/>
    <p:sldId id="298" r:id="rId9"/>
    <p:sldId id="299" r:id="rId10"/>
    <p:sldId id="300" r:id="rId11"/>
    <p:sldId id="306" r:id="rId12"/>
    <p:sldId id="307" r:id="rId13"/>
    <p:sldId id="288" r:id="rId14"/>
    <p:sldId id="289" r:id="rId15"/>
    <p:sldId id="286" r:id="rId16"/>
    <p:sldId id="308"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guide id="3" orient="horz" pos="1578">
          <p15:clr>
            <a:srgbClr val="A4A3A4"/>
          </p15:clr>
        </p15:guide>
        <p15:guide id="4" pos="2112">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6809" autoAdjust="0"/>
  </p:normalViewPr>
  <p:slideViewPr>
    <p:cSldViewPr snapToGrid="0">
      <p:cViewPr>
        <p:scale>
          <a:sx n="70" d="100"/>
          <a:sy n="70" d="100"/>
        </p:scale>
        <p:origin x="-992" y="-480"/>
      </p:cViewPr>
      <p:guideLst>
        <p:guide orient="horz" pos="2160"/>
        <p:guide orient="horz" pos="1578"/>
        <p:guide pos="3840"/>
        <p:guide pos="2112"/>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r>
              <a:rPr lang="en-US"/>
              <a:t>Manufacturing by subsector - Toronto</a:t>
            </a:r>
          </a:p>
        </c:rich>
      </c:tx>
      <c:layout/>
      <c:overlay val="0"/>
      <c:spPr>
        <a:noFill/>
        <a:ln>
          <a:noFill/>
        </a:ln>
        <a:effectLst/>
      </c:spPr>
    </c:title>
    <c:autoTitleDeleted val="0"/>
    <c:plotArea>
      <c:layout/>
      <c:barChart>
        <c:barDir val="bar"/>
        <c:grouping val="clustered"/>
        <c:varyColors val="0"/>
        <c:ser>
          <c:idx val="0"/>
          <c:order val="0"/>
          <c:tx>
            <c:strRef>
              <c:f>Toronto!$B$2</c:f>
              <c:strCache>
                <c:ptCount val="1"/>
                <c:pt idx="0">
                  <c:v>Total, with employees</c:v>
                </c:pt>
              </c:strCache>
            </c:strRef>
          </c:tx>
          <c:spPr>
            <a:noFill/>
            <a:ln w="25400" cap="flat" cmpd="sng" algn="ctr">
              <a:solidFill>
                <a:schemeClr val="accent3"/>
              </a:solidFill>
              <a:miter lim="800000"/>
            </a:ln>
            <a:effectLst/>
          </c:spPr>
          <c:invertIfNegative val="0"/>
          <c:dPt>
            <c:idx val="0"/>
            <c:invertIfNegative val="0"/>
            <c:bubble3D val="0"/>
            <c:spPr>
              <a:noFill/>
              <a:ln w="25400" cap="flat" cmpd="sng" algn="ctr">
                <a:solidFill>
                  <a:schemeClr val="accent3"/>
                </a:solidFill>
                <a:miter lim="800000"/>
              </a:ln>
              <a:effectLst>
                <a:glow rad="127000">
                  <a:schemeClr val="accent6"/>
                </a:glow>
              </a:effectLst>
            </c:spPr>
            <c:extLst xmlns:c16r2="http://schemas.microsoft.com/office/drawing/2015/06/chart">
              <c:ext xmlns:c16="http://schemas.microsoft.com/office/drawing/2014/chart" uri="{C3380CC4-5D6E-409C-BE32-E72D297353CC}">
                <c16:uniqueId val="{00000002-7C8D-4C44-8A74-6DA04A54C648}"/>
              </c:ext>
            </c:extLst>
          </c:dPt>
          <c:dPt>
            <c:idx val="16"/>
            <c:invertIfNegative val="0"/>
            <c:bubble3D val="0"/>
            <c:spPr>
              <a:noFill/>
              <a:ln w="25400" cap="flat" cmpd="sng" algn="ctr">
                <a:solidFill>
                  <a:schemeClr val="accent3"/>
                </a:solidFill>
                <a:miter lim="800000"/>
              </a:ln>
              <a:effectLst>
                <a:glow rad="127000">
                  <a:schemeClr val="accent6"/>
                </a:glow>
              </a:effectLst>
            </c:spPr>
            <c:extLst xmlns:c16r2="http://schemas.microsoft.com/office/drawing/2015/06/chart">
              <c:ext xmlns:c16="http://schemas.microsoft.com/office/drawing/2014/chart" uri="{C3380CC4-5D6E-409C-BE32-E72D297353CC}">
                <c16:uniqueId val="{00000001-7C8D-4C44-8A74-6DA04A54C648}"/>
              </c:ext>
            </c:extLst>
          </c:dPt>
          <c:cat>
            <c:strRef>
              <c:f>Toronto!$A$3:$A$23</c:f>
              <c:strCache>
                <c:ptCount val="21"/>
                <c:pt idx="0">
                  <c:v>Food manufacturing</c:v>
                </c:pt>
                <c:pt idx="1">
                  <c:v>Printing and related support activities</c:v>
                </c:pt>
                <c:pt idx="2">
                  <c:v>Fabricated metal product s</c:v>
                </c:pt>
                <c:pt idx="3">
                  <c:v>Miscellaneous manufacturing</c:v>
                </c:pt>
                <c:pt idx="4">
                  <c:v>Furniture and related products</c:v>
                </c:pt>
                <c:pt idx="5">
                  <c:v>Clothing manufacturing</c:v>
                </c:pt>
                <c:pt idx="6">
                  <c:v>Machinery </c:v>
                </c:pt>
                <c:pt idx="7">
                  <c:v>Computer and electronic products </c:v>
                </c:pt>
                <c:pt idx="8">
                  <c:v>Plastics and rubber products</c:v>
                </c:pt>
                <c:pt idx="9">
                  <c:v>Chemical manufacturing </c:v>
                </c:pt>
                <c:pt idx="10">
                  <c:v>Non-metallic mineral products</c:v>
                </c:pt>
                <c:pt idx="11">
                  <c:v>Wood Products</c:v>
                </c:pt>
                <c:pt idx="12">
                  <c:v>Electrical equipment, appliance and components </c:v>
                </c:pt>
                <c:pt idx="13">
                  <c:v>Transportation equipment </c:v>
                </c:pt>
                <c:pt idx="14">
                  <c:v>Textile product mills</c:v>
                </c:pt>
                <c:pt idx="15">
                  <c:v>Paper Manufacuring</c:v>
                </c:pt>
                <c:pt idx="16">
                  <c:v>Beverage and tobacco </c:v>
                </c:pt>
                <c:pt idx="17">
                  <c:v>Textile Mills</c:v>
                </c:pt>
                <c:pt idx="18">
                  <c:v>Primary metal </c:v>
                </c:pt>
                <c:pt idx="19">
                  <c:v>Leather and allied products</c:v>
                </c:pt>
                <c:pt idx="20">
                  <c:v>Petroleum </c:v>
                </c:pt>
              </c:strCache>
            </c:strRef>
          </c:cat>
          <c:val>
            <c:numRef>
              <c:f>Toronto!$B$3:$B$23</c:f>
              <c:numCache>
                <c:formatCode>General</c:formatCode>
                <c:ptCount val="21"/>
                <c:pt idx="0">
                  <c:v>533.0</c:v>
                </c:pt>
                <c:pt idx="1">
                  <c:v>427.0</c:v>
                </c:pt>
                <c:pt idx="2">
                  <c:v>422.0</c:v>
                </c:pt>
                <c:pt idx="3">
                  <c:v>418.0</c:v>
                </c:pt>
                <c:pt idx="4">
                  <c:v>325.0</c:v>
                </c:pt>
                <c:pt idx="5">
                  <c:v>228.0</c:v>
                </c:pt>
                <c:pt idx="6">
                  <c:v>220.0</c:v>
                </c:pt>
                <c:pt idx="7">
                  <c:v>170.0</c:v>
                </c:pt>
                <c:pt idx="8">
                  <c:v>150.0</c:v>
                </c:pt>
                <c:pt idx="9">
                  <c:v>148.0</c:v>
                </c:pt>
                <c:pt idx="10">
                  <c:v>115.0</c:v>
                </c:pt>
                <c:pt idx="11">
                  <c:v>101.0</c:v>
                </c:pt>
                <c:pt idx="12">
                  <c:v>96.0</c:v>
                </c:pt>
                <c:pt idx="13">
                  <c:v>78.0</c:v>
                </c:pt>
                <c:pt idx="14">
                  <c:v>59.0</c:v>
                </c:pt>
                <c:pt idx="15">
                  <c:v>58.0</c:v>
                </c:pt>
                <c:pt idx="16">
                  <c:v>55.0</c:v>
                </c:pt>
                <c:pt idx="17">
                  <c:v>38.0</c:v>
                </c:pt>
                <c:pt idx="18">
                  <c:v>36.0</c:v>
                </c:pt>
                <c:pt idx="19">
                  <c:v>24.0</c:v>
                </c:pt>
                <c:pt idx="20">
                  <c:v>12.0</c:v>
                </c:pt>
              </c:numCache>
            </c:numRef>
          </c:val>
          <c:extLst xmlns:c16r2="http://schemas.microsoft.com/office/drawing/2015/06/chart">
            <c:ext xmlns:c16="http://schemas.microsoft.com/office/drawing/2014/chart" uri="{C3380CC4-5D6E-409C-BE32-E72D297353CC}">
              <c16:uniqueId val="{00000000-7C8D-4C44-8A74-6DA04A54C648}"/>
            </c:ext>
          </c:extLst>
        </c:ser>
        <c:dLbls>
          <c:showLegendKey val="0"/>
          <c:showVal val="0"/>
          <c:showCatName val="0"/>
          <c:showSerName val="0"/>
          <c:showPercent val="0"/>
          <c:showBubbleSize val="0"/>
        </c:dLbls>
        <c:gapWidth val="227"/>
        <c:overlap val="-48"/>
        <c:axId val="2113871336"/>
        <c:axId val="2113887720"/>
      </c:barChart>
      <c:catAx>
        <c:axId val="211387133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113887720"/>
        <c:crosses val="autoZero"/>
        <c:auto val="1"/>
        <c:lblAlgn val="ctr"/>
        <c:lblOffset val="100"/>
        <c:noMultiLvlLbl val="0"/>
      </c:catAx>
      <c:valAx>
        <c:axId val="2113887720"/>
        <c:scaling>
          <c:orientation val="minMax"/>
        </c:scaling>
        <c:delete val="0"/>
        <c:axPos val="b"/>
        <c:numFmt formatCode="General" sourceLinked="1"/>
        <c:majorTickMark val="none"/>
        <c:minorTickMark val="none"/>
        <c:tickLblPos val="nextTo"/>
        <c:spPr>
          <a:noFill/>
          <a:ln w="9525">
            <a:solidFill>
              <a:schemeClr val="tx1">
                <a:lumMod val="15000"/>
                <a:lumOff val="85000"/>
              </a:schemeClr>
            </a:solid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113871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a:pPr>
            <a:r>
              <a:rPr lang="en-US" b="0" dirty="0"/>
              <a:t>Average Hourly Wage, All Occupations in Food and Beverage Manufacturing, Toronto CMA</a:t>
            </a:r>
          </a:p>
        </c:rich>
      </c:tx>
      <c:layout/>
      <c:overlay val="0"/>
    </c:title>
    <c:autoTitleDeleted val="0"/>
    <c:plotArea>
      <c:layout>
        <c:manualLayout>
          <c:layoutTarget val="inner"/>
          <c:xMode val="edge"/>
          <c:yMode val="edge"/>
          <c:x val="0.098160554429656"/>
          <c:y val="0.186919883373565"/>
          <c:w val="0.756104416366479"/>
          <c:h val="0.703250782676786"/>
        </c:manualLayout>
      </c:layout>
      <c:barChart>
        <c:barDir val="col"/>
        <c:grouping val="stacked"/>
        <c:varyColors val="0"/>
        <c:ser>
          <c:idx val="0"/>
          <c:order val="0"/>
          <c:tx>
            <c:strRef>
              <c:f>'[Wage calculated.xlsx]Sheet1'!$A$2</c:f>
              <c:strCache>
                <c:ptCount val="1"/>
                <c:pt idx="0">
                  <c:v>Average Hourly Wage in 2016 $</c:v>
                </c:pt>
              </c:strCache>
            </c:strRef>
          </c:tx>
          <c:spPr>
            <a:solidFill>
              <a:schemeClr val="accent3">
                <a:lumMod val="60000"/>
                <a:lumOff val="40000"/>
              </a:schemeClr>
            </a:solidFill>
          </c:spPr>
          <c:invertIfNegative val="0"/>
          <c:cat>
            <c:numRef>
              <c:f>'[Wage calculated.xlsx]Sheet1'!$B$1:$M$1</c:f>
              <c:numCache>
                <c:formatCode>General</c:formatCode>
                <c:ptCount val="12"/>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numCache>
            </c:numRef>
          </c:cat>
          <c:val>
            <c:numRef>
              <c:f>'[Wage calculated.xlsx]Sheet1'!$B$2:$M$2</c:f>
              <c:numCache>
                <c:formatCode>General</c:formatCode>
                <c:ptCount val="12"/>
                <c:pt idx="0" formatCode="&quot;$&quot;#,##0.00_);[Red]\(&quot;$&quot;#,##0.00\)">
                  <c:v>21.71</c:v>
                </c:pt>
                <c:pt idx="1">
                  <c:v>23.56</c:v>
                </c:pt>
                <c:pt idx="2">
                  <c:v>20.6</c:v>
                </c:pt>
                <c:pt idx="3">
                  <c:v>23.6</c:v>
                </c:pt>
                <c:pt idx="4">
                  <c:v>21.32</c:v>
                </c:pt>
                <c:pt idx="5">
                  <c:v>23.7</c:v>
                </c:pt>
                <c:pt idx="6">
                  <c:v>23.27</c:v>
                </c:pt>
                <c:pt idx="7">
                  <c:v>22.82</c:v>
                </c:pt>
                <c:pt idx="8">
                  <c:v>24.35</c:v>
                </c:pt>
                <c:pt idx="9">
                  <c:v>23.18</c:v>
                </c:pt>
                <c:pt idx="10">
                  <c:v>25.69</c:v>
                </c:pt>
                <c:pt idx="11">
                  <c:v>25.75</c:v>
                </c:pt>
              </c:numCache>
            </c:numRef>
          </c:val>
          <c:extLst xmlns:c16r2="http://schemas.microsoft.com/office/drawing/2015/06/chart">
            <c:ext xmlns:c16="http://schemas.microsoft.com/office/drawing/2014/chart" uri="{C3380CC4-5D6E-409C-BE32-E72D297353CC}">
              <c16:uniqueId val="{00000000-274B-451A-B3A6-1ACCEFEEA28F}"/>
            </c:ext>
          </c:extLst>
        </c:ser>
        <c:dLbls>
          <c:showLegendKey val="0"/>
          <c:showVal val="0"/>
          <c:showCatName val="0"/>
          <c:showSerName val="0"/>
          <c:showPercent val="0"/>
          <c:showBubbleSize val="0"/>
        </c:dLbls>
        <c:gapWidth val="150"/>
        <c:overlap val="100"/>
        <c:axId val="2115858168"/>
        <c:axId val="2115861256"/>
      </c:barChart>
      <c:catAx>
        <c:axId val="2115858168"/>
        <c:scaling>
          <c:orientation val="minMax"/>
        </c:scaling>
        <c:delete val="0"/>
        <c:axPos val="b"/>
        <c:numFmt formatCode="General" sourceLinked="1"/>
        <c:majorTickMark val="out"/>
        <c:minorTickMark val="none"/>
        <c:tickLblPos val="nextTo"/>
        <c:crossAx val="2115861256"/>
        <c:crosses val="autoZero"/>
        <c:auto val="1"/>
        <c:lblAlgn val="ctr"/>
        <c:lblOffset val="100"/>
        <c:noMultiLvlLbl val="0"/>
      </c:catAx>
      <c:valAx>
        <c:axId val="2115861256"/>
        <c:scaling>
          <c:orientation val="minMax"/>
          <c:min val="15.0"/>
        </c:scaling>
        <c:delete val="0"/>
        <c:axPos val="l"/>
        <c:majorGridlines/>
        <c:numFmt formatCode="&quot;$&quot;#,##0.00_);[Red]\(&quot;$&quot;#,##0.00\)" sourceLinked="1"/>
        <c:majorTickMark val="out"/>
        <c:minorTickMark val="none"/>
        <c:tickLblPos val="nextTo"/>
        <c:crossAx val="2115858168"/>
        <c:crosses val="autoZero"/>
        <c:crossBetween val="between"/>
      </c:valAx>
    </c:plotArea>
    <c:legend>
      <c:legendPos val="r"/>
      <c:layout>
        <c:manualLayout>
          <c:xMode val="edge"/>
          <c:yMode val="edge"/>
          <c:x val="0.847283962922356"/>
          <c:y val="0.509553196673201"/>
          <c:w val="0.141392205982475"/>
          <c:h val="0.369562734642347"/>
        </c:manualLayout>
      </c:layout>
      <c:overlay val="0"/>
    </c:legend>
    <c:plotVisOnly val="1"/>
    <c:dispBlanksAs val="gap"/>
    <c:showDLblsOverMax val="0"/>
  </c:chart>
  <c:spPr>
    <a:solidFill>
      <a:schemeClr val="accent5">
        <a:lumMod val="50000"/>
      </a:schemeClr>
    </a:solidFill>
    <a:ln>
      <a:solidFill>
        <a:schemeClr val="accent5">
          <a:lumMod val="75000"/>
        </a:schemeClr>
      </a:solidFill>
    </a:ln>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18-10-31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18-10-31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hardest part was thinking of a title.</a:t>
            </a:r>
          </a:p>
          <a:p>
            <a:r>
              <a:rPr lang="en-CA" dirty="0" err="1"/>
              <a:t>Anova</a:t>
            </a:r>
            <a:r>
              <a:rPr lang="en-CA" dirty="0"/>
              <a:t> partnership.  Senior Village Idiot.  </a:t>
            </a:r>
          </a:p>
        </p:txBody>
      </p:sp>
      <p:sp>
        <p:nvSpPr>
          <p:cNvPr id="4" name="Slide Number Placeholder 3"/>
          <p:cNvSpPr>
            <a:spLocks noGrp="1"/>
          </p:cNvSpPr>
          <p:nvPr>
            <p:ph type="sldNum" sz="quarter" idx="5"/>
          </p:nvPr>
        </p:nvSpPr>
        <p:spPr/>
        <p:txBody>
          <a:bodyPr/>
          <a:lstStyle/>
          <a:p>
            <a:fld id="{560CF8BB-EBC7-4B8F-9632-A5A136FBB880}" type="slidenum">
              <a:rPr lang="en-US" smtClean="0"/>
              <a:t>1</a:t>
            </a:fld>
            <a:endParaRPr lang="en-US"/>
          </a:p>
        </p:txBody>
      </p:sp>
    </p:spTree>
    <p:extLst>
      <p:ext uri="{BB962C8B-B14F-4D97-AF65-F5344CB8AC3E}">
        <p14:creationId xmlns:p14="http://schemas.microsoft.com/office/powerpoint/2010/main" val="428797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did Elevate Start.  Feasibility study to replicate I-BEST from Washington state (program designed for unemployed lower skilled individuals.  No one liked Food Manufacturing.  Wanted IT, or Financial.</a:t>
            </a:r>
          </a:p>
        </p:txBody>
      </p:sp>
      <p:sp>
        <p:nvSpPr>
          <p:cNvPr id="4" name="Slide Number Placeholder 3"/>
          <p:cNvSpPr>
            <a:spLocks noGrp="1"/>
          </p:cNvSpPr>
          <p:nvPr>
            <p:ph type="sldNum" sz="quarter" idx="5"/>
          </p:nvPr>
        </p:nvSpPr>
        <p:spPr/>
        <p:txBody>
          <a:bodyPr/>
          <a:lstStyle/>
          <a:p>
            <a:fld id="{560CF8BB-EBC7-4B8F-9632-A5A136FBB880}" type="slidenum">
              <a:rPr lang="en-US" smtClean="0"/>
              <a:t>2</a:t>
            </a:fld>
            <a:endParaRPr lang="en-US"/>
          </a:p>
        </p:txBody>
      </p:sp>
    </p:spTree>
    <p:extLst>
      <p:ext uri="{BB962C8B-B14F-4D97-AF65-F5344CB8AC3E}">
        <p14:creationId xmlns:p14="http://schemas.microsoft.com/office/powerpoint/2010/main" val="10500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31790" y="5691673"/>
            <a:ext cx="280731" cy="778847"/>
          </a:xfrm>
          <a:prstGeom prst="rect">
            <a:avLst/>
          </a:prstGeom>
        </p:spPr>
        <p:txBody>
          <a:bodyPr vert="vert270" lIns="91440" tIns="45720" rIns="91440" bIns="45720" rtlCol="0" anchor="ctr"/>
          <a:lstStyle>
            <a:lvl1pPr algn="l">
              <a:defRPr sz="800">
                <a:solidFill>
                  <a:schemeClr val="tx1">
                    <a:lumMod val="60000"/>
                    <a:lumOff val="40000"/>
                  </a:schemeClr>
                </a:solidFill>
              </a:defRPr>
            </a:lvl1pPr>
          </a:lstStyle>
          <a:p>
            <a:endParaRPr lang="en-US"/>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8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800">
                <a:solidFill>
                  <a:schemeClr val="tx1">
                    <a:lumMod val="60000"/>
                    <a:lumOff val="40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od and beverage processing icons"/>
          <p:cNvPicPr>
            <a:picLocks noChangeAspect="1" noChangeArrowheads="1"/>
          </p:cNvPicPr>
          <p:nvPr/>
        </p:nvPicPr>
        <p:blipFill rotWithShape="1">
          <a:blip r:embed="rId3">
            <a:extLst>
              <a:ext uri="{28A0092B-C50C-407E-A947-70E740481C1C}">
                <a14:useLocalDpi xmlns:a14="http://schemas.microsoft.com/office/drawing/2010/main" val="0"/>
              </a:ext>
            </a:extLst>
          </a:blip>
          <a:srcRect r="-395"/>
          <a:stretch/>
        </p:blipFill>
        <p:spPr bwMode="auto">
          <a:xfrm>
            <a:off x="0" y="1214465"/>
            <a:ext cx="12192000" cy="48623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5943" y="2351314"/>
            <a:ext cx="9823268" cy="69233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5942" y="3365860"/>
            <a:ext cx="7966983" cy="814251"/>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9336" y="2455816"/>
            <a:ext cx="13028023" cy="1463041"/>
          </a:xfrm>
        </p:spPr>
        <p:txBody>
          <a:bodyPr>
            <a:noAutofit/>
          </a:bodyPr>
          <a:lstStyle/>
          <a:p>
            <a:r>
              <a:rPr lang="en-US" sz="5400" dirty="0"/>
              <a:t>Finding the Right Ingredients: </a:t>
            </a:r>
            <a:r>
              <a:rPr lang="en-US" sz="4000" dirty="0"/>
              <a:t/>
            </a:r>
            <a:br>
              <a:rPr lang="en-US" sz="4000" dirty="0"/>
            </a:br>
            <a:r>
              <a:rPr lang="en-US" sz="4000" dirty="0"/>
              <a:t/>
            </a:r>
            <a:br>
              <a:rPr lang="en-US" sz="4000" dirty="0"/>
            </a:br>
            <a:endParaRPr lang="en-US" sz="2800" dirty="0"/>
          </a:p>
        </p:txBody>
      </p:sp>
      <p:sp>
        <p:nvSpPr>
          <p:cNvPr id="10" name="Rectangle 9"/>
          <p:cNvSpPr/>
          <p:nvPr/>
        </p:nvSpPr>
        <p:spPr>
          <a:xfrm>
            <a:off x="195940" y="3286241"/>
            <a:ext cx="8243209" cy="954107"/>
          </a:xfrm>
          <a:prstGeom prst="rect">
            <a:avLst/>
          </a:prstGeom>
        </p:spPr>
        <p:txBody>
          <a:bodyPr wrap="square">
            <a:spAutoFit/>
          </a:bodyPr>
          <a:lstStyle/>
          <a:p>
            <a:r>
              <a:rPr lang="en-US" sz="2800" cap="all" dirty="0">
                <a:solidFill>
                  <a:prstClr val="white"/>
                </a:solidFill>
                <a:ea typeface="+mj-ea"/>
                <a:cs typeface="+mj-cs"/>
              </a:rPr>
              <a:t>THE Labour market AND Toronto's food &amp; beverage processing sector</a:t>
            </a:r>
            <a:endParaRPr lang="en-US" dirty="0"/>
          </a:p>
        </p:txBody>
      </p:sp>
      <p:sp>
        <p:nvSpPr>
          <p:cNvPr id="13" name="Rectangle 12"/>
          <p:cNvSpPr/>
          <p:nvPr/>
        </p:nvSpPr>
        <p:spPr>
          <a:xfrm>
            <a:off x="195941" y="4370794"/>
            <a:ext cx="4336870" cy="58002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5941" y="4344668"/>
            <a:ext cx="4706983" cy="1097280"/>
          </a:xfrm>
        </p:spPr>
        <p:txBody>
          <a:bodyPr>
            <a:normAutofit/>
          </a:bodyPr>
          <a:lstStyle/>
          <a:p>
            <a:r>
              <a:rPr lang="en-US" sz="2000" dirty="0">
                <a:solidFill>
                  <a:schemeClr val="bg1"/>
                </a:solidFill>
              </a:rPr>
              <a:t>A presentation by John MacLaughlin</a:t>
            </a:r>
          </a:p>
          <a:p>
            <a:r>
              <a:rPr lang="en-US" sz="2000" dirty="0">
                <a:solidFill>
                  <a:schemeClr val="bg1"/>
                </a:solidFill>
              </a:rPr>
              <a:t>The </a:t>
            </a:r>
            <a:r>
              <a:rPr lang="en-US" sz="2000" dirty="0" err="1">
                <a:solidFill>
                  <a:schemeClr val="bg1"/>
                </a:solidFill>
              </a:rPr>
              <a:t>Anova</a:t>
            </a:r>
            <a:r>
              <a:rPr lang="en-US" sz="2000" dirty="0">
                <a:solidFill>
                  <a:schemeClr val="bg1"/>
                </a:solidFill>
              </a:rPr>
              <a:t> Partnership</a:t>
            </a: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EF0A6-25BE-4E12-A31E-28C4E8A88910}"/>
              </a:ext>
            </a:extLst>
          </p:cNvPr>
          <p:cNvSpPr>
            <a:spLocks noGrp="1"/>
          </p:cNvSpPr>
          <p:nvPr>
            <p:ph type="title"/>
          </p:nvPr>
        </p:nvSpPr>
        <p:spPr/>
        <p:txBody>
          <a:bodyPr/>
          <a:lstStyle/>
          <a:p>
            <a:endParaRPr lang="en-CA"/>
          </a:p>
        </p:txBody>
      </p:sp>
      <p:sp>
        <p:nvSpPr>
          <p:cNvPr id="4" name="Content Placeholder 3">
            <a:extLst>
              <a:ext uri="{FF2B5EF4-FFF2-40B4-BE49-F238E27FC236}">
                <a16:creationId xmlns:a16="http://schemas.microsoft.com/office/drawing/2014/main" xmlns="" id="{35B46ECD-585C-4B43-83F2-C4A02C8572C4}"/>
              </a:ext>
            </a:extLst>
          </p:cNvPr>
          <p:cNvSpPr>
            <a:spLocks noGrp="1"/>
          </p:cNvSpPr>
          <p:nvPr>
            <p:ph sz="half" idx="2"/>
          </p:nvPr>
        </p:nvSpPr>
        <p:spPr/>
        <p:txBody>
          <a:bodyPr/>
          <a:lstStyle/>
          <a:p>
            <a:endParaRPr lang="en-CA"/>
          </a:p>
        </p:txBody>
      </p:sp>
      <p:graphicFrame>
        <p:nvGraphicFramePr>
          <p:cNvPr id="5" name="Content Placeholder 4">
            <a:extLst>
              <a:ext uri="{FF2B5EF4-FFF2-40B4-BE49-F238E27FC236}">
                <a16:creationId xmlns:a16="http://schemas.microsoft.com/office/drawing/2014/main" xmlns="" id="{37ED257B-2AA3-47BA-9E57-6414680258F2}"/>
              </a:ext>
            </a:extLst>
          </p:cNvPr>
          <p:cNvGraphicFramePr>
            <a:graphicFrameLocks noGrp="1"/>
          </p:cNvGraphicFramePr>
          <p:nvPr>
            <p:ph sz="half" idx="1"/>
            <p:extLst>
              <p:ext uri="{D42A27DB-BD31-4B8C-83A1-F6EECF244321}">
                <p14:modId xmlns:p14="http://schemas.microsoft.com/office/powerpoint/2010/main" val="2874587792"/>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32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D3A2CD-6D6B-474D-AD88-CA10C76505C1}"/>
              </a:ext>
            </a:extLst>
          </p:cNvPr>
          <p:cNvSpPr>
            <a:spLocks noGrp="1"/>
          </p:cNvSpPr>
          <p:nvPr>
            <p:ph type="title"/>
          </p:nvPr>
        </p:nvSpPr>
        <p:spPr>
          <a:xfrm>
            <a:off x="629587" y="381000"/>
            <a:ext cx="10724213" cy="1295400"/>
          </a:xfrm>
        </p:spPr>
        <p:txBody>
          <a:bodyPr/>
          <a:lstStyle/>
          <a:p>
            <a:r>
              <a:rPr lang="en-CA" dirty="0">
                <a:solidFill>
                  <a:schemeClr val="accent3"/>
                </a:solidFill>
              </a:rPr>
              <a:t>The GREY TIDE IS UPON US </a:t>
            </a:r>
            <a:r>
              <a:rPr lang="en-CA" dirty="0"/>
              <a:t/>
            </a:r>
            <a:br>
              <a:rPr lang="en-CA" dirty="0"/>
            </a:br>
            <a:endParaRPr lang="en-CA" dirty="0"/>
          </a:p>
        </p:txBody>
      </p:sp>
      <p:pic>
        <p:nvPicPr>
          <p:cNvPr id="5" name="Content Placeholder 4">
            <a:extLst>
              <a:ext uri="{FF2B5EF4-FFF2-40B4-BE49-F238E27FC236}">
                <a16:creationId xmlns:a16="http://schemas.microsoft.com/office/drawing/2014/main" xmlns="" id="{FB38A476-01C8-4A99-8FEF-41A749A65ECA}"/>
              </a:ext>
            </a:extLst>
          </p:cNvPr>
          <p:cNvPicPr>
            <a:picLocks noGrp="1" noChangeAspect="1"/>
          </p:cNvPicPr>
          <p:nvPr>
            <p:ph sz="half" idx="1"/>
          </p:nvPr>
        </p:nvPicPr>
        <p:blipFill>
          <a:blip r:embed="rId2"/>
          <a:stretch>
            <a:fillRect/>
          </a:stretch>
        </p:blipFill>
        <p:spPr>
          <a:xfrm>
            <a:off x="629587" y="1079293"/>
            <a:ext cx="11137692" cy="5291158"/>
          </a:xfrm>
          <a:prstGeom prst="rect">
            <a:avLst/>
          </a:prstGeom>
        </p:spPr>
      </p:pic>
    </p:spTree>
    <p:extLst>
      <p:ext uri="{BB962C8B-B14F-4D97-AF65-F5344CB8AC3E}">
        <p14:creationId xmlns:p14="http://schemas.microsoft.com/office/powerpoint/2010/main" val="410919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1402830"/>
          </a:xfrm>
        </p:spPr>
        <p:txBody>
          <a:bodyPr/>
          <a:lstStyle/>
          <a:p>
            <a:r>
              <a:rPr lang="en-US" sz="5400" dirty="0">
                <a:solidFill>
                  <a:schemeClr val="accent5">
                    <a:lumMod val="75000"/>
                  </a:schemeClr>
                </a:solidFill>
              </a:rPr>
              <a:t>IN SHORT</a:t>
            </a:r>
            <a:r>
              <a:rPr lang="en-US" dirty="0">
                <a:solidFill>
                  <a:schemeClr val="accent5">
                    <a:lumMod val="75000"/>
                  </a:schemeClr>
                </a:solidFill>
              </a:rPr>
              <a:t/>
            </a:r>
            <a:br>
              <a:rPr lang="en-US" dirty="0">
                <a:solidFill>
                  <a:schemeClr val="accent5">
                    <a:lumMod val="75000"/>
                  </a:schemeClr>
                </a:solidFill>
              </a:rPr>
            </a:br>
            <a:endParaRPr lang="en-US" dirty="0">
              <a:solidFill>
                <a:schemeClr val="accent5">
                  <a:lumMod val="75000"/>
                </a:schemeClr>
              </a:solidFill>
            </a:endParaRPr>
          </a:p>
        </p:txBody>
      </p:sp>
      <p:sp>
        <p:nvSpPr>
          <p:cNvPr id="6" name="Right Triangle 5"/>
          <p:cNvSpPr/>
          <p:nvPr/>
        </p:nvSpPr>
        <p:spPr>
          <a:xfrm rot="13212943">
            <a:off x="272811" y="3028402"/>
            <a:ext cx="1256743" cy="1498057"/>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104D29EC-8AEE-4F72-B6A9-24631BD05D7D}"/>
              </a:ext>
            </a:extLst>
          </p:cNvPr>
          <p:cNvSpPr txBox="1">
            <a:spLocks/>
          </p:cNvSpPr>
          <p:nvPr/>
        </p:nvSpPr>
        <p:spPr>
          <a:xfrm>
            <a:off x="1864642" y="1846914"/>
            <a:ext cx="9372600" cy="3591214"/>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400" kern="1200" cap="all" baseline="0">
                <a:solidFill>
                  <a:schemeClr val="accent1"/>
                </a:solidFill>
                <a:latin typeface="+mj-lt"/>
                <a:ea typeface="+mj-ea"/>
                <a:cs typeface="+mj-cs"/>
              </a:defRPr>
            </a:lvl1pPr>
          </a:lstStyle>
          <a:p>
            <a:pPr>
              <a:lnSpc>
                <a:spcPct val="100000"/>
              </a:lnSpc>
            </a:pPr>
            <a:r>
              <a:rPr lang="en-US" sz="4800" dirty="0">
                <a:solidFill>
                  <a:schemeClr val="accent5">
                    <a:lumMod val="75000"/>
                  </a:schemeClr>
                </a:solidFill>
              </a:rPr>
              <a:t>AGING WORKFORCE minus Fewer entrants into labour force + F&amp;B industry growth = BIG TROUBLE</a:t>
            </a:r>
            <a:r>
              <a:rPr lang="en-US" dirty="0">
                <a:solidFill>
                  <a:schemeClr val="accent5">
                    <a:lumMod val="75000"/>
                  </a:schemeClr>
                </a:solidFill>
              </a:rPr>
              <a:t/>
            </a:r>
            <a:br>
              <a:rPr lang="en-US" dirty="0">
                <a:solidFill>
                  <a:schemeClr val="accent5">
                    <a:lumMod val="75000"/>
                  </a:schemeClr>
                </a:solidFill>
              </a:rPr>
            </a:br>
            <a:endParaRPr lang="en-US" dirty="0">
              <a:solidFill>
                <a:schemeClr val="accent5">
                  <a:lumMod val="75000"/>
                </a:schemeClr>
              </a:solidFill>
            </a:endParaRPr>
          </a:p>
        </p:txBody>
      </p:sp>
    </p:spTree>
    <p:extLst>
      <p:ext uri="{BB962C8B-B14F-4D97-AF65-F5344CB8AC3E}">
        <p14:creationId xmlns:p14="http://schemas.microsoft.com/office/powerpoint/2010/main" val="38120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225" y="539647"/>
            <a:ext cx="9788707" cy="929390"/>
          </a:xfrm>
        </p:spPr>
        <p:txBody>
          <a:bodyPr>
            <a:normAutofit/>
          </a:bodyPr>
          <a:lstStyle/>
          <a:p>
            <a:r>
              <a:rPr lang="en-US" dirty="0">
                <a:solidFill>
                  <a:schemeClr val="accent5">
                    <a:lumMod val="75000"/>
                  </a:schemeClr>
                </a:solidFill>
              </a:rPr>
              <a:t>What do Employer’s Want? </a:t>
            </a:r>
          </a:p>
        </p:txBody>
      </p:sp>
      <p:sp>
        <p:nvSpPr>
          <p:cNvPr id="3" name="Rectangle 2"/>
          <p:cNvSpPr/>
          <p:nvPr/>
        </p:nvSpPr>
        <p:spPr>
          <a:xfrm>
            <a:off x="2593298" y="1723870"/>
            <a:ext cx="8970053" cy="4753609"/>
          </a:xfrm>
          <a:prstGeom prst="rect">
            <a:avLst/>
          </a:prstGeom>
        </p:spPr>
        <p:txBody>
          <a:bodyPr wrap="square">
            <a:spAutoFit/>
          </a:bodyPr>
          <a:lstStyle/>
          <a:p>
            <a:pPr marL="285750" marR="0" lvl="0" indent="-285750">
              <a:lnSpc>
                <a:spcPct val="110000"/>
              </a:lnSpc>
              <a:spcBef>
                <a:spcPts val="0"/>
              </a:spcBef>
              <a:spcAft>
                <a:spcPts val="500"/>
              </a:spcAft>
              <a:buSzPct val="87000"/>
              <a:buFont typeface="Wingdings" panose="05000000000000000000" pitchFamily="2" charset="2"/>
              <a:buChar char="q"/>
            </a:pPr>
            <a:r>
              <a:rPr lang="en-US" sz="2400" dirty="0">
                <a:solidFill>
                  <a:schemeClr val="bg1"/>
                </a:solidFill>
                <a:ea typeface="MS Mincho"/>
                <a:cs typeface="Times New Roman"/>
              </a:rPr>
              <a:t>The skills and attributes sought by employers vary and appear to be aligned with desired workplace culture. All employers cited the importance of ‘soft skills’ such as positive attitude, reliability and punctuality. </a:t>
            </a:r>
            <a:endParaRPr lang="en-US" sz="2400" dirty="0">
              <a:solidFill>
                <a:schemeClr val="bg1"/>
              </a:solidFill>
            </a:endParaRPr>
          </a:p>
          <a:p>
            <a:pPr marL="285750" marR="0" lvl="0" indent="-285750">
              <a:lnSpc>
                <a:spcPct val="110000"/>
              </a:lnSpc>
              <a:spcBef>
                <a:spcPts val="0"/>
              </a:spcBef>
              <a:spcAft>
                <a:spcPts val="500"/>
              </a:spcAft>
              <a:buSzPct val="87000"/>
              <a:buFont typeface="Wingdings" panose="05000000000000000000" pitchFamily="2" charset="2"/>
              <a:buChar char="q"/>
            </a:pPr>
            <a:r>
              <a:rPr lang="en-US" sz="2400" dirty="0">
                <a:solidFill>
                  <a:schemeClr val="bg1"/>
                </a:solidFill>
                <a:ea typeface="MS Mincho"/>
                <a:cs typeface="Times New Roman"/>
              </a:rPr>
              <a:t>Most of the firms do not require any specific education or training for entry-level production positions.  </a:t>
            </a:r>
            <a:endParaRPr lang="en-US" sz="2400" dirty="0">
              <a:solidFill>
                <a:schemeClr val="bg1"/>
              </a:solidFill>
            </a:endParaRPr>
          </a:p>
          <a:p>
            <a:pPr marL="285750" marR="0" lvl="0" indent="-285750">
              <a:lnSpc>
                <a:spcPct val="110000"/>
              </a:lnSpc>
              <a:spcBef>
                <a:spcPts val="0"/>
              </a:spcBef>
              <a:spcAft>
                <a:spcPts val="500"/>
              </a:spcAft>
              <a:buSzPct val="87000"/>
              <a:buFont typeface="Wingdings" panose="05000000000000000000" pitchFamily="2" charset="2"/>
              <a:buChar char="q"/>
            </a:pPr>
            <a:r>
              <a:rPr lang="en-US" sz="2400" dirty="0">
                <a:solidFill>
                  <a:schemeClr val="bg1"/>
                </a:solidFill>
                <a:ea typeface="MS Mincho"/>
                <a:cs typeface="Times New Roman"/>
              </a:rPr>
              <a:t>Many of the larger firms draw heavily on recent and established immigrants to fill production positions. </a:t>
            </a:r>
          </a:p>
          <a:p>
            <a:pPr marL="285750" marR="0" lvl="0" indent="-285750">
              <a:lnSpc>
                <a:spcPct val="110000"/>
              </a:lnSpc>
              <a:spcBef>
                <a:spcPts val="0"/>
              </a:spcBef>
              <a:spcAft>
                <a:spcPts val="500"/>
              </a:spcAft>
              <a:buSzPct val="87000"/>
              <a:buFont typeface="Wingdings" panose="05000000000000000000" pitchFamily="2" charset="2"/>
              <a:buChar char="q"/>
            </a:pPr>
            <a:r>
              <a:rPr lang="en-US" sz="2400" dirty="0">
                <a:solidFill>
                  <a:schemeClr val="bg1"/>
                </a:solidFill>
                <a:ea typeface="MS Mincho"/>
                <a:cs typeface="Times New Roman"/>
              </a:rPr>
              <a:t>Some companies face an aging production workforce (across all occupations) and several remarked on their inability to attract younger workers.</a:t>
            </a:r>
            <a:endParaRPr lang="en-US" sz="2400" dirty="0">
              <a:solidFill>
                <a:schemeClr val="bg1"/>
              </a:solidFill>
              <a:effectLst/>
            </a:endParaRPr>
          </a:p>
        </p:txBody>
      </p:sp>
      <p:pic>
        <p:nvPicPr>
          <p:cNvPr id="2050" name="Picture 2" descr="C:\Users\TWIGStaff\Desktop\Team-512.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03798" y="2538412"/>
            <a:ext cx="178117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8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51481"/>
            <a:ext cx="9760131" cy="1295400"/>
          </a:xfrm>
        </p:spPr>
        <p:txBody>
          <a:bodyPr/>
          <a:lstStyle/>
          <a:p>
            <a:r>
              <a:rPr lang="en-US" dirty="0">
                <a:solidFill>
                  <a:schemeClr val="accent5">
                    <a:lumMod val="75000"/>
                  </a:schemeClr>
                </a:solidFill>
              </a:rPr>
              <a:t>Working Conditions</a:t>
            </a:r>
          </a:p>
        </p:txBody>
      </p:sp>
      <p:sp>
        <p:nvSpPr>
          <p:cNvPr id="5" name="Rectangle 4"/>
          <p:cNvSpPr/>
          <p:nvPr/>
        </p:nvSpPr>
        <p:spPr>
          <a:xfrm>
            <a:off x="2293495" y="1143919"/>
            <a:ext cx="9563725" cy="4863254"/>
          </a:xfrm>
          <a:prstGeom prst="rect">
            <a:avLst/>
          </a:prstGeom>
        </p:spPr>
        <p:txBody>
          <a:bodyPr wrap="square">
            <a:spAutoFit/>
          </a:bodyPr>
          <a:lstStyle/>
          <a:p>
            <a:pPr marL="342900" marR="0" lvl="0" indent="-342900">
              <a:lnSpc>
                <a:spcPct val="110000"/>
              </a:lnSpc>
              <a:spcBef>
                <a:spcPts val="0"/>
              </a:spcBef>
              <a:spcAft>
                <a:spcPts val="500"/>
              </a:spcAft>
              <a:buFont typeface="Wingdings" panose="05000000000000000000" pitchFamily="2" charset="2"/>
              <a:buChar char="q"/>
            </a:pPr>
            <a:r>
              <a:rPr lang="en-US" sz="2200" dirty="0">
                <a:solidFill>
                  <a:schemeClr val="bg1"/>
                </a:solidFill>
                <a:ea typeface="MS Mincho"/>
                <a:cs typeface="Times New Roman"/>
              </a:rPr>
              <a:t>Variety in working conditions. Employees in many production facilities have to do repetitive tasks, standing for extended periods, and high levels of noise. </a:t>
            </a:r>
            <a:endParaRPr lang="en-US" sz="2200" dirty="0">
              <a:solidFill>
                <a:schemeClr val="bg1"/>
              </a:solidFill>
            </a:endParaRPr>
          </a:p>
          <a:p>
            <a:pPr marL="342900" marR="0" lvl="0" indent="-342900">
              <a:lnSpc>
                <a:spcPct val="110000"/>
              </a:lnSpc>
              <a:spcBef>
                <a:spcPts val="0"/>
              </a:spcBef>
              <a:spcAft>
                <a:spcPts val="500"/>
              </a:spcAft>
              <a:buFont typeface="Wingdings" panose="05000000000000000000" pitchFamily="2" charset="2"/>
              <a:buChar char="q"/>
            </a:pPr>
            <a:r>
              <a:rPr lang="en-US" sz="2200" dirty="0">
                <a:solidFill>
                  <a:schemeClr val="bg1"/>
                </a:solidFill>
                <a:ea typeface="MS Mincho"/>
                <a:cs typeface="Times New Roman"/>
              </a:rPr>
              <a:t>Wages across employers vary. Some companies pay new production workers minimum wage and offer minimal or intermittent wage increases. Others offer starting wages of $14 to $16 and provide wage increases on a regular basis. Salaries appear to top out around $18 to $19 for most production positions.   </a:t>
            </a:r>
          </a:p>
          <a:p>
            <a:pPr marL="342900" marR="0" lvl="0" indent="-342900">
              <a:lnSpc>
                <a:spcPct val="110000"/>
              </a:lnSpc>
              <a:spcBef>
                <a:spcPts val="0"/>
              </a:spcBef>
              <a:spcAft>
                <a:spcPts val="500"/>
              </a:spcAft>
              <a:buFont typeface="Wingdings" panose="05000000000000000000" pitchFamily="2" charset="2"/>
              <a:buChar char="q"/>
            </a:pPr>
            <a:r>
              <a:rPr lang="en-US" sz="2200" dirty="0">
                <a:solidFill>
                  <a:schemeClr val="bg1"/>
                </a:solidFill>
                <a:ea typeface="MS Mincho"/>
                <a:cs typeface="Times New Roman"/>
              </a:rPr>
              <a:t>Other occupations are paid at competitive rates (sanitation, office, and sales).</a:t>
            </a:r>
          </a:p>
          <a:p>
            <a:pPr marL="342900" marR="0" lvl="0" indent="-342900">
              <a:lnSpc>
                <a:spcPct val="110000"/>
              </a:lnSpc>
              <a:spcBef>
                <a:spcPts val="0"/>
              </a:spcBef>
              <a:spcAft>
                <a:spcPts val="500"/>
              </a:spcAft>
              <a:buFont typeface="Wingdings" panose="05000000000000000000" pitchFamily="2" charset="2"/>
              <a:buChar char="q"/>
            </a:pPr>
            <a:r>
              <a:rPr lang="en-US" sz="2200" dirty="0">
                <a:solidFill>
                  <a:schemeClr val="bg1"/>
                </a:solidFill>
                <a:ea typeface="MS Mincho"/>
                <a:cs typeface="Times New Roman"/>
              </a:rPr>
              <a:t>Most employers indicated that they provide benefits. Several also offer bonuses and non-monetary incentives.</a:t>
            </a:r>
          </a:p>
          <a:p>
            <a:pPr marL="342900" marR="0" lvl="0" indent="-342900">
              <a:lnSpc>
                <a:spcPct val="110000"/>
              </a:lnSpc>
              <a:spcBef>
                <a:spcPts val="0"/>
              </a:spcBef>
              <a:spcAft>
                <a:spcPts val="500"/>
              </a:spcAft>
              <a:buFont typeface="Wingdings" panose="05000000000000000000" pitchFamily="2" charset="2"/>
              <a:buChar char="q"/>
            </a:pPr>
            <a:r>
              <a:rPr lang="en-US" sz="2200" dirty="0">
                <a:solidFill>
                  <a:schemeClr val="bg1"/>
                </a:solidFill>
                <a:ea typeface="MS Mincho"/>
                <a:cs typeface="Times New Roman"/>
              </a:rPr>
              <a:t>Many firms offer solid opportunities for advancement</a:t>
            </a:r>
          </a:p>
          <a:p>
            <a:pPr marL="342900" marR="0" lvl="0" indent="-342900">
              <a:lnSpc>
                <a:spcPct val="110000"/>
              </a:lnSpc>
              <a:spcBef>
                <a:spcPts val="0"/>
              </a:spcBef>
              <a:spcAft>
                <a:spcPts val="500"/>
              </a:spcAft>
              <a:buFont typeface="Wingdings" panose="05000000000000000000" pitchFamily="2" charset="2"/>
              <a:buChar char="q"/>
            </a:pPr>
            <a:r>
              <a:rPr lang="en-US" sz="2200" dirty="0">
                <a:solidFill>
                  <a:schemeClr val="bg1"/>
                </a:solidFill>
                <a:ea typeface="MS Mincho"/>
                <a:cs typeface="Times New Roman"/>
              </a:rPr>
              <a:t>Small operations call for individuals who can multi-task and do different types of jobs.</a:t>
            </a:r>
            <a:endParaRPr lang="en-US" sz="2200" dirty="0">
              <a:solidFill>
                <a:schemeClr val="bg1"/>
              </a:solidFill>
            </a:endParaRPr>
          </a:p>
        </p:txBody>
      </p:sp>
      <p:pic>
        <p:nvPicPr>
          <p:cNvPr id="3074" name="Picture 2" descr="C:\Users\TWIGStaff\Desktop\join-renew-icon-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0" y="2502694"/>
            <a:ext cx="1809750" cy="185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27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KEY INSIGHTS </a:t>
            </a:r>
          </a:p>
        </p:txBody>
      </p:sp>
      <p:sp>
        <p:nvSpPr>
          <p:cNvPr id="5" name="Rectangle 4"/>
          <p:cNvSpPr/>
          <p:nvPr/>
        </p:nvSpPr>
        <p:spPr>
          <a:xfrm>
            <a:off x="1763486" y="1997839"/>
            <a:ext cx="8582298" cy="4401205"/>
          </a:xfrm>
          <a:prstGeom prst="rect">
            <a:avLst/>
          </a:prstGeom>
        </p:spPr>
        <p:txBody>
          <a:bodyPr wrap="square">
            <a:spAutoFit/>
          </a:bodyPr>
          <a:lstStyle/>
          <a:p>
            <a:pPr marL="342900" indent="-342900">
              <a:buFont typeface="Arial" panose="020B0604020202020204" pitchFamily="34" charset="0"/>
              <a:buChar char="•"/>
            </a:pPr>
            <a:r>
              <a:rPr lang="en-US" sz="2800" dirty="0">
                <a:solidFill>
                  <a:schemeClr val="bg1"/>
                </a:solidFill>
              </a:rPr>
              <a:t>Significant labour demand and increasing wages in both Ontario and Toronto CMA.</a:t>
            </a:r>
          </a:p>
          <a:p>
            <a:pPr marL="342900" indent="-342900">
              <a:buFont typeface="Arial" panose="020B0604020202020204" pitchFamily="34" charset="0"/>
              <a:buChar char="•"/>
            </a:pPr>
            <a:r>
              <a:rPr lang="en-US" sz="2800" dirty="0">
                <a:solidFill>
                  <a:schemeClr val="bg1"/>
                </a:solidFill>
              </a:rPr>
              <a:t>Reliance on temporary workers – nature of the beast.</a:t>
            </a:r>
          </a:p>
          <a:p>
            <a:pPr marL="342900" indent="-342900">
              <a:buFont typeface="Arial" panose="020B0604020202020204" pitchFamily="34" charset="0"/>
              <a:buChar char="•"/>
            </a:pPr>
            <a:r>
              <a:rPr lang="en-US" sz="2800" dirty="0">
                <a:solidFill>
                  <a:schemeClr val="bg1"/>
                </a:solidFill>
              </a:rPr>
              <a:t>Bakeries, meat production, beverages and “other” industry groups dominate Toronto. </a:t>
            </a:r>
          </a:p>
          <a:p>
            <a:pPr marL="342900" indent="-342900">
              <a:buFont typeface="Arial" panose="020B0604020202020204" pitchFamily="34" charset="0"/>
              <a:buChar char="•"/>
            </a:pPr>
            <a:r>
              <a:rPr lang="en-US" sz="2800" dirty="0">
                <a:solidFill>
                  <a:schemeClr val="bg1"/>
                </a:solidFill>
              </a:rPr>
              <a:t>The huge increase  in number of “Hybrid Food Firms” and they face big challenges.</a:t>
            </a:r>
          </a:p>
          <a:p>
            <a:pPr marL="342900" indent="-342900">
              <a:buFont typeface="Arial" panose="020B0604020202020204" pitchFamily="34" charset="0"/>
              <a:buChar char="•"/>
            </a:pPr>
            <a:r>
              <a:rPr lang="en-US" sz="2800" dirty="0">
                <a:solidFill>
                  <a:schemeClr val="bg1"/>
                </a:solidFill>
              </a:rPr>
              <a:t>Decrease in large manufacturers, increase in small manufacturers.  Industrial Kitchens increasing at rapid pace.</a:t>
            </a:r>
          </a:p>
        </p:txBody>
      </p:sp>
      <p:sp>
        <p:nvSpPr>
          <p:cNvPr id="3" name="Right Triangle 2"/>
          <p:cNvSpPr/>
          <p:nvPr/>
        </p:nvSpPr>
        <p:spPr>
          <a:xfrm rot="13212943">
            <a:off x="-562688" y="958195"/>
            <a:ext cx="1125377" cy="133944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3212943">
            <a:off x="352588" y="2264096"/>
            <a:ext cx="722252" cy="859641"/>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1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KEY INSIGHTS </a:t>
            </a:r>
          </a:p>
        </p:txBody>
      </p:sp>
      <p:sp>
        <p:nvSpPr>
          <p:cNvPr id="5" name="Rectangle 4"/>
          <p:cNvSpPr/>
          <p:nvPr/>
        </p:nvSpPr>
        <p:spPr>
          <a:xfrm>
            <a:off x="1763486" y="1997839"/>
            <a:ext cx="8984462" cy="4708981"/>
          </a:xfrm>
          <a:prstGeom prst="rect">
            <a:avLst/>
          </a:prstGeom>
        </p:spPr>
        <p:txBody>
          <a:bodyPr wrap="square">
            <a:spAutoFit/>
          </a:bodyPr>
          <a:lstStyle/>
          <a:p>
            <a:pPr marL="342900" indent="-342900">
              <a:buFont typeface="Arial" panose="020B0604020202020204" pitchFamily="34" charset="0"/>
              <a:buChar char="•"/>
            </a:pPr>
            <a:r>
              <a:rPr lang="en-US" sz="2800" dirty="0">
                <a:solidFill>
                  <a:schemeClr val="bg1"/>
                </a:solidFill>
              </a:rPr>
              <a:t>Despite conventional wisdom, food production is evenly spread across all regions of Toronto. </a:t>
            </a:r>
          </a:p>
          <a:p>
            <a:pPr marL="342900" indent="-342900">
              <a:buFont typeface="Arial" panose="020B0604020202020204" pitchFamily="34" charset="0"/>
              <a:buChar char="•"/>
            </a:pPr>
            <a:r>
              <a:rPr lang="en-US" sz="2800" dirty="0">
                <a:solidFill>
                  <a:schemeClr val="bg1"/>
                </a:solidFill>
              </a:rPr>
              <a:t>The food and beverage manufacturing labour force is aging at a rapid pace.</a:t>
            </a:r>
          </a:p>
          <a:p>
            <a:pPr marL="342900" indent="-342900">
              <a:buFont typeface="Arial" panose="020B0604020202020204" pitchFamily="34" charset="0"/>
              <a:buChar char="•"/>
            </a:pPr>
            <a:r>
              <a:rPr lang="en-US" sz="2800" dirty="0" err="1">
                <a:solidFill>
                  <a:schemeClr val="bg1"/>
                </a:solidFill>
              </a:rPr>
              <a:t>Publically</a:t>
            </a:r>
            <a:r>
              <a:rPr lang="en-US" sz="2800" dirty="0">
                <a:solidFill>
                  <a:schemeClr val="bg1"/>
                </a:solidFill>
              </a:rPr>
              <a:t> funded workforce development system is not designed to deal with small firms and has a bad attitude to jobs in the industry……..but signs this is changing. </a:t>
            </a:r>
          </a:p>
          <a:p>
            <a:pPr marL="342900" indent="-342900">
              <a:buFont typeface="Arial" panose="020B0604020202020204" pitchFamily="34" charset="0"/>
              <a:buChar char="•"/>
            </a:pPr>
            <a:r>
              <a:rPr lang="en-US" sz="2800" dirty="0">
                <a:solidFill>
                  <a:schemeClr val="bg1"/>
                </a:solidFill>
              </a:rPr>
              <a:t>Elevate at PTP, HWTC, Sector and possible ASO pilot in “Food” (Chicagoland).  </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sp>
        <p:nvSpPr>
          <p:cNvPr id="3" name="Right Triangle 2"/>
          <p:cNvSpPr/>
          <p:nvPr/>
        </p:nvSpPr>
        <p:spPr>
          <a:xfrm rot="13212943">
            <a:off x="-562688" y="958195"/>
            <a:ext cx="1125377" cy="133944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3212943">
            <a:off x="352588" y="2264096"/>
            <a:ext cx="722252" cy="859641"/>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36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98" y="1843790"/>
            <a:ext cx="8686800" cy="2533766"/>
          </a:xfrm>
        </p:spPr>
        <p:txBody>
          <a:bodyPr>
            <a:normAutofit fontScale="90000"/>
          </a:bodyPr>
          <a:lstStyle/>
          <a:p>
            <a:pPr algn="ct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Questions?</a:t>
            </a:r>
            <a:br>
              <a:rPr lang="en-US" dirty="0">
                <a:solidFill>
                  <a:schemeClr val="accent5">
                    <a:lumMod val="75000"/>
                  </a:schemeClr>
                </a:solidFill>
              </a:rPr>
            </a:br>
            <a:r>
              <a:rPr lang="en-US" dirty="0">
                <a:solidFill>
                  <a:schemeClr val="accent5">
                    <a:lumMod val="75000"/>
                  </a:schemeClr>
                </a:solidFill>
              </a:rPr>
              <a:t> </a:t>
            </a:r>
            <a:br>
              <a:rPr lang="en-US" dirty="0">
                <a:solidFill>
                  <a:schemeClr val="accent5">
                    <a:lumMod val="75000"/>
                  </a:schemeClr>
                </a:solidFill>
              </a:rPr>
            </a:br>
            <a:r>
              <a:rPr lang="en-US" dirty="0">
                <a:solidFill>
                  <a:schemeClr val="accent5">
                    <a:lumMod val="75000"/>
                  </a:schemeClr>
                </a:solidFill>
              </a:rPr>
              <a:t>Thank YOU</a:t>
            </a:r>
            <a:endParaRPr lang="en-CA" dirty="0">
              <a:solidFill>
                <a:schemeClr val="accent5">
                  <a:lumMod val="75000"/>
                </a:schemeClr>
              </a:solidFill>
            </a:endParaRPr>
          </a:p>
        </p:txBody>
      </p:sp>
    </p:spTree>
    <p:extLst>
      <p:ext uri="{BB962C8B-B14F-4D97-AF65-F5344CB8AC3E}">
        <p14:creationId xmlns:p14="http://schemas.microsoft.com/office/powerpoint/2010/main" val="116797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od and beverage processing icons"/>
          <p:cNvPicPr>
            <a:picLocks noChangeAspect="1" noChangeArrowheads="1"/>
          </p:cNvPicPr>
          <p:nvPr/>
        </p:nvPicPr>
        <p:blipFill rotWithShape="1">
          <a:blip r:embed="rId3">
            <a:extLst>
              <a:ext uri="{28A0092B-C50C-407E-A947-70E740481C1C}">
                <a14:useLocalDpi xmlns:a14="http://schemas.microsoft.com/office/drawing/2010/main" val="0"/>
              </a:ext>
            </a:extLst>
          </a:blip>
          <a:srcRect r="-395"/>
          <a:stretch/>
        </p:blipFill>
        <p:spPr bwMode="auto">
          <a:xfrm>
            <a:off x="0" y="1214465"/>
            <a:ext cx="12192000" cy="48623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5943" y="2351314"/>
            <a:ext cx="10282182" cy="69233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5942" y="3365860"/>
            <a:ext cx="7966983" cy="814251"/>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9336" y="2455816"/>
            <a:ext cx="13028023" cy="1463041"/>
          </a:xfrm>
        </p:spPr>
        <p:txBody>
          <a:bodyPr>
            <a:noAutofit/>
          </a:bodyPr>
          <a:lstStyle/>
          <a:p>
            <a:r>
              <a:rPr lang="en-US" sz="5400" dirty="0"/>
              <a:t>The secret lives of statisticians: </a:t>
            </a:r>
            <a:r>
              <a:rPr lang="en-US" sz="4000" dirty="0"/>
              <a:t/>
            </a:r>
            <a:br>
              <a:rPr lang="en-US" sz="4000" dirty="0"/>
            </a:br>
            <a:r>
              <a:rPr lang="en-US" sz="4000" dirty="0"/>
              <a:t/>
            </a:r>
            <a:br>
              <a:rPr lang="en-US" sz="4000" dirty="0"/>
            </a:br>
            <a:endParaRPr lang="en-US" sz="2800" dirty="0"/>
          </a:p>
        </p:txBody>
      </p:sp>
      <p:sp>
        <p:nvSpPr>
          <p:cNvPr id="10" name="Rectangle 9"/>
          <p:cNvSpPr/>
          <p:nvPr/>
        </p:nvSpPr>
        <p:spPr>
          <a:xfrm>
            <a:off x="195940" y="3286241"/>
            <a:ext cx="8813149" cy="954107"/>
          </a:xfrm>
          <a:prstGeom prst="rect">
            <a:avLst/>
          </a:prstGeom>
        </p:spPr>
        <p:txBody>
          <a:bodyPr wrap="square">
            <a:spAutoFit/>
          </a:bodyPr>
          <a:lstStyle/>
          <a:p>
            <a:r>
              <a:rPr lang="en-US" sz="2800" cap="all" dirty="0">
                <a:solidFill>
                  <a:prstClr val="white"/>
                </a:solidFill>
                <a:ea typeface="+mj-ea"/>
                <a:cs typeface="+mj-cs"/>
              </a:rPr>
              <a:t>Survey says…Food and beverage production is Critically important for the GTA and ONTARIO</a:t>
            </a:r>
            <a:endParaRPr lang="en-US" dirty="0"/>
          </a:p>
        </p:txBody>
      </p:sp>
      <p:sp>
        <p:nvSpPr>
          <p:cNvPr id="13" name="Rectangle 12"/>
          <p:cNvSpPr/>
          <p:nvPr/>
        </p:nvSpPr>
        <p:spPr>
          <a:xfrm>
            <a:off x="195941" y="4370794"/>
            <a:ext cx="4336870" cy="58002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5941" y="4344668"/>
            <a:ext cx="4706983" cy="1097280"/>
          </a:xfrm>
        </p:spPr>
        <p:txBody>
          <a:bodyPr>
            <a:normAutofit/>
          </a:bodyPr>
          <a:lstStyle/>
          <a:p>
            <a:r>
              <a:rPr lang="en-US" sz="2000" dirty="0">
                <a:solidFill>
                  <a:schemeClr val="bg1"/>
                </a:solidFill>
              </a:rPr>
              <a:t>A presentation by John MacLaughlin</a:t>
            </a:r>
          </a:p>
          <a:p>
            <a:r>
              <a:rPr lang="en-US" sz="2000" dirty="0">
                <a:solidFill>
                  <a:schemeClr val="bg1"/>
                </a:solidFill>
              </a:rPr>
              <a:t>The </a:t>
            </a:r>
            <a:r>
              <a:rPr lang="en-US" sz="2000" dirty="0" err="1">
                <a:solidFill>
                  <a:schemeClr val="bg1"/>
                </a:solidFill>
              </a:rPr>
              <a:t>Anova</a:t>
            </a:r>
            <a:r>
              <a:rPr lang="en-US" sz="2000" dirty="0">
                <a:solidFill>
                  <a:schemeClr val="bg1"/>
                </a:solidFill>
              </a:rPr>
              <a:t> Partnership</a:t>
            </a:r>
          </a:p>
        </p:txBody>
      </p:sp>
    </p:spTree>
    <p:extLst>
      <p:ext uri="{BB962C8B-B14F-4D97-AF65-F5344CB8AC3E}">
        <p14:creationId xmlns:p14="http://schemas.microsoft.com/office/powerpoint/2010/main" val="15501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od and beverage processing icons"/>
          <p:cNvPicPr>
            <a:picLocks noChangeAspect="1" noChangeArrowheads="1"/>
          </p:cNvPicPr>
          <p:nvPr/>
        </p:nvPicPr>
        <p:blipFill rotWithShape="1">
          <a:blip r:embed="rId2">
            <a:extLst>
              <a:ext uri="{28A0092B-C50C-407E-A947-70E740481C1C}">
                <a14:useLocalDpi xmlns:a14="http://schemas.microsoft.com/office/drawing/2010/main" val="0"/>
              </a:ext>
            </a:extLst>
          </a:blip>
          <a:srcRect r="-395"/>
          <a:stretch/>
        </p:blipFill>
        <p:spPr bwMode="auto">
          <a:xfrm>
            <a:off x="0" y="1214465"/>
            <a:ext cx="12192000" cy="48623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5942" y="2351314"/>
            <a:ext cx="11996057" cy="69233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5942" y="3365860"/>
            <a:ext cx="7966983" cy="46972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9336" y="2455816"/>
            <a:ext cx="13028023" cy="1463041"/>
          </a:xfrm>
        </p:spPr>
        <p:txBody>
          <a:bodyPr>
            <a:noAutofit/>
          </a:bodyPr>
          <a:lstStyle/>
          <a:p>
            <a:r>
              <a:rPr lang="en-US" sz="5000" dirty="0"/>
              <a:t>WTF are you doing – I’m Just a dumper: </a:t>
            </a:r>
            <a:r>
              <a:rPr lang="en-US" sz="4000" dirty="0"/>
              <a:t/>
            </a:r>
            <a:br>
              <a:rPr lang="en-US" sz="4000" dirty="0"/>
            </a:br>
            <a:r>
              <a:rPr lang="en-US" sz="4000" dirty="0"/>
              <a:t/>
            </a:r>
            <a:br>
              <a:rPr lang="en-US" sz="4000" dirty="0"/>
            </a:br>
            <a:endParaRPr lang="en-US" sz="2800" dirty="0"/>
          </a:p>
        </p:txBody>
      </p:sp>
      <p:sp>
        <p:nvSpPr>
          <p:cNvPr id="10" name="Rectangle 9"/>
          <p:cNvSpPr/>
          <p:nvPr/>
        </p:nvSpPr>
        <p:spPr>
          <a:xfrm>
            <a:off x="195940" y="3286241"/>
            <a:ext cx="8243209" cy="523220"/>
          </a:xfrm>
          <a:prstGeom prst="rect">
            <a:avLst/>
          </a:prstGeom>
        </p:spPr>
        <p:txBody>
          <a:bodyPr wrap="square">
            <a:spAutoFit/>
          </a:bodyPr>
          <a:lstStyle/>
          <a:p>
            <a:r>
              <a:rPr lang="en-US" sz="2800" cap="all" dirty="0">
                <a:solidFill>
                  <a:prstClr val="white"/>
                </a:solidFill>
                <a:ea typeface="+mj-ea"/>
                <a:cs typeface="+mj-cs"/>
              </a:rPr>
              <a:t>Tales from the Production Line </a:t>
            </a:r>
            <a:endParaRPr lang="en-US" dirty="0"/>
          </a:p>
        </p:txBody>
      </p:sp>
      <p:sp>
        <p:nvSpPr>
          <p:cNvPr id="13" name="Rectangle 12"/>
          <p:cNvSpPr/>
          <p:nvPr/>
        </p:nvSpPr>
        <p:spPr>
          <a:xfrm>
            <a:off x="195941" y="4370794"/>
            <a:ext cx="4336870" cy="58002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5941" y="4344668"/>
            <a:ext cx="4706983" cy="1097280"/>
          </a:xfrm>
        </p:spPr>
        <p:txBody>
          <a:bodyPr>
            <a:normAutofit/>
          </a:bodyPr>
          <a:lstStyle/>
          <a:p>
            <a:r>
              <a:rPr lang="en-US" sz="2000" dirty="0">
                <a:solidFill>
                  <a:schemeClr val="bg1"/>
                </a:solidFill>
              </a:rPr>
              <a:t>A presentation by John MacLaughlin</a:t>
            </a:r>
          </a:p>
          <a:p>
            <a:r>
              <a:rPr lang="en-US" sz="2000" dirty="0">
                <a:solidFill>
                  <a:schemeClr val="bg1"/>
                </a:solidFill>
              </a:rPr>
              <a:t>The </a:t>
            </a:r>
            <a:r>
              <a:rPr lang="en-US" sz="2000" dirty="0" err="1">
                <a:solidFill>
                  <a:schemeClr val="bg1"/>
                </a:solidFill>
              </a:rPr>
              <a:t>Anova</a:t>
            </a:r>
            <a:r>
              <a:rPr lang="en-US" sz="2000" dirty="0">
                <a:solidFill>
                  <a:schemeClr val="bg1"/>
                </a:solidFill>
              </a:rPr>
              <a:t> Partnership</a:t>
            </a:r>
          </a:p>
        </p:txBody>
      </p:sp>
    </p:spTree>
    <p:extLst>
      <p:ext uri="{BB962C8B-B14F-4D97-AF65-F5344CB8AC3E}">
        <p14:creationId xmlns:p14="http://schemas.microsoft.com/office/powerpoint/2010/main" val="236963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od and beverage processing icons"/>
          <p:cNvPicPr>
            <a:picLocks noChangeAspect="1" noChangeArrowheads="1"/>
          </p:cNvPicPr>
          <p:nvPr/>
        </p:nvPicPr>
        <p:blipFill rotWithShape="1">
          <a:blip r:embed="rId2">
            <a:extLst>
              <a:ext uri="{28A0092B-C50C-407E-A947-70E740481C1C}">
                <a14:useLocalDpi xmlns:a14="http://schemas.microsoft.com/office/drawing/2010/main" val="0"/>
              </a:ext>
            </a:extLst>
          </a:blip>
          <a:srcRect r="-395"/>
          <a:stretch/>
        </p:blipFill>
        <p:spPr bwMode="auto">
          <a:xfrm>
            <a:off x="0" y="1214465"/>
            <a:ext cx="12192000" cy="48623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5942" y="2351314"/>
            <a:ext cx="9577645" cy="825531"/>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5942" y="3365860"/>
            <a:ext cx="7966983" cy="443601"/>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9336" y="2455816"/>
            <a:ext cx="13028023" cy="1463041"/>
          </a:xfrm>
        </p:spPr>
        <p:txBody>
          <a:bodyPr>
            <a:noAutofit/>
          </a:bodyPr>
          <a:lstStyle/>
          <a:p>
            <a:r>
              <a:rPr lang="en-US" sz="4400" dirty="0"/>
              <a:t>How </a:t>
            </a:r>
            <a:r>
              <a:rPr lang="en-US" sz="4400" b="1" i="1" dirty="0"/>
              <a:t>food factory </a:t>
            </a:r>
            <a:r>
              <a:rPr lang="en-US" sz="4400" dirty="0"/>
              <a:t>Changed My Life: </a:t>
            </a:r>
            <a:r>
              <a:rPr lang="en-US" sz="4000" dirty="0"/>
              <a:t/>
            </a:r>
            <a:br>
              <a:rPr lang="en-US" sz="4000" dirty="0"/>
            </a:br>
            <a:r>
              <a:rPr lang="en-US" sz="4000" dirty="0"/>
              <a:t/>
            </a:r>
            <a:br>
              <a:rPr lang="en-US" sz="4000" dirty="0"/>
            </a:br>
            <a:endParaRPr lang="en-US" sz="2800" dirty="0"/>
          </a:p>
        </p:txBody>
      </p:sp>
      <p:sp>
        <p:nvSpPr>
          <p:cNvPr id="10" name="Rectangle 9"/>
          <p:cNvSpPr/>
          <p:nvPr/>
        </p:nvSpPr>
        <p:spPr>
          <a:xfrm>
            <a:off x="195941" y="3286241"/>
            <a:ext cx="7329122" cy="523220"/>
          </a:xfrm>
          <a:prstGeom prst="rect">
            <a:avLst/>
          </a:prstGeom>
        </p:spPr>
        <p:txBody>
          <a:bodyPr wrap="square">
            <a:spAutoFit/>
          </a:bodyPr>
          <a:lstStyle/>
          <a:p>
            <a:r>
              <a:rPr lang="en-US" sz="2800" cap="all" dirty="0">
                <a:solidFill>
                  <a:prstClr val="white"/>
                </a:solidFill>
                <a:ea typeface="+mj-ea"/>
                <a:cs typeface="+mj-cs"/>
              </a:rPr>
              <a:t>A decade of working around food</a:t>
            </a:r>
            <a:endParaRPr lang="en-US" dirty="0"/>
          </a:p>
        </p:txBody>
      </p:sp>
      <p:sp>
        <p:nvSpPr>
          <p:cNvPr id="13" name="Rectangle 12"/>
          <p:cNvSpPr/>
          <p:nvPr/>
        </p:nvSpPr>
        <p:spPr>
          <a:xfrm>
            <a:off x="195941" y="4370794"/>
            <a:ext cx="4336870" cy="58002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5941" y="4344668"/>
            <a:ext cx="4706983" cy="1097280"/>
          </a:xfrm>
        </p:spPr>
        <p:txBody>
          <a:bodyPr>
            <a:normAutofit/>
          </a:bodyPr>
          <a:lstStyle/>
          <a:p>
            <a:r>
              <a:rPr lang="en-US" sz="2000" dirty="0">
                <a:solidFill>
                  <a:schemeClr val="bg1"/>
                </a:solidFill>
              </a:rPr>
              <a:t>A presentation by John MacLaughlin</a:t>
            </a:r>
          </a:p>
          <a:p>
            <a:r>
              <a:rPr lang="en-US" sz="2000" dirty="0">
                <a:solidFill>
                  <a:schemeClr val="bg1"/>
                </a:solidFill>
              </a:rPr>
              <a:t>The </a:t>
            </a:r>
            <a:r>
              <a:rPr lang="en-US" sz="2000" dirty="0" err="1">
                <a:solidFill>
                  <a:schemeClr val="bg1"/>
                </a:solidFill>
              </a:rPr>
              <a:t>Anova</a:t>
            </a:r>
            <a:r>
              <a:rPr lang="en-US" sz="2000" dirty="0">
                <a:solidFill>
                  <a:schemeClr val="bg1"/>
                </a:solidFill>
              </a:rPr>
              <a:t> Partnership</a:t>
            </a:r>
          </a:p>
        </p:txBody>
      </p:sp>
    </p:spTree>
    <p:extLst>
      <p:ext uri="{BB962C8B-B14F-4D97-AF65-F5344CB8AC3E}">
        <p14:creationId xmlns:p14="http://schemas.microsoft.com/office/powerpoint/2010/main" val="70879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785191"/>
          </a:xfrm>
        </p:spPr>
        <p:txBody>
          <a:bodyPr/>
          <a:lstStyle/>
          <a:p>
            <a:r>
              <a:rPr lang="en-US" dirty="0">
                <a:solidFill>
                  <a:schemeClr val="accent5">
                    <a:lumMod val="75000"/>
                  </a:schemeClr>
                </a:solidFill>
              </a:rPr>
              <a:t>Overview</a:t>
            </a:r>
          </a:p>
        </p:txBody>
      </p:sp>
      <p:sp>
        <p:nvSpPr>
          <p:cNvPr id="5" name="Rectangle 4"/>
          <p:cNvSpPr/>
          <p:nvPr/>
        </p:nvSpPr>
        <p:spPr>
          <a:xfrm>
            <a:off x="1763486" y="1287244"/>
            <a:ext cx="9434166" cy="5570756"/>
          </a:xfrm>
          <a:prstGeom prst="rect">
            <a:avLst/>
          </a:prstGeom>
        </p:spPr>
        <p:txBody>
          <a:bodyPr wrap="square">
            <a:spAutoFit/>
          </a:bodyPr>
          <a:lstStyle/>
          <a:p>
            <a:pPr marL="342900" indent="-342900">
              <a:buFont typeface="Arial" panose="020B0604020202020204" pitchFamily="34" charset="0"/>
              <a:buChar char="•"/>
            </a:pPr>
            <a:r>
              <a:rPr lang="en-US" sz="4000" dirty="0">
                <a:solidFill>
                  <a:schemeClr val="bg1"/>
                </a:solidFill>
              </a:rPr>
              <a:t>Elevate Canada.</a:t>
            </a:r>
          </a:p>
          <a:p>
            <a:pPr marL="342900" indent="-342900">
              <a:buFont typeface="Arial" panose="020B0604020202020204" pitchFamily="34" charset="0"/>
              <a:buChar char="•"/>
            </a:pPr>
            <a:r>
              <a:rPr lang="en-US" sz="4000" dirty="0">
                <a:solidFill>
                  <a:schemeClr val="bg1"/>
                </a:solidFill>
              </a:rPr>
              <a:t>Finding the Right Ingredients. </a:t>
            </a:r>
          </a:p>
          <a:p>
            <a:pPr marL="342900" indent="-342900">
              <a:buFont typeface="Arial" panose="020B0604020202020204" pitchFamily="34" charset="0"/>
              <a:buChar char="•"/>
            </a:pPr>
            <a:r>
              <a:rPr lang="en-US" sz="4000" dirty="0">
                <a:solidFill>
                  <a:schemeClr val="bg1"/>
                </a:solidFill>
              </a:rPr>
              <a:t>Manufacturing Study of Toronto, Peel, Halton and York Region. </a:t>
            </a:r>
          </a:p>
          <a:p>
            <a:pPr marL="342900" indent="-342900">
              <a:buFont typeface="Arial" panose="020B0604020202020204" pitchFamily="34" charset="0"/>
              <a:buChar char="•"/>
            </a:pPr>
            <a:r>
              <a:rPr lang="en-US" sz="4000" dirty="0">
                <a:solidFill>
                  <a:schemeClr val="bg1"/>
                </a:solidFill>
              </a:rPr>
              <a:t>Contract Food Study. </a:t>
            </a:r>
          </a:p>
          <a:p>
            <a:pPr marL="342900" indent="-342900">
              <a:buFont typeface="Arial" panose="020B0604020202020204" pitchFamily="34" charset="0"/>
              <a:buChar char="•"/>
            </a:pPr>
            <a:r>
              <a:rPr lang="en-US" sz="4000" dirty="0">
                <a:solidFill>
                  <a:schemeClr val="bg1"/>
                </a:solidFill>
              </a:rPr>
              <a:t>Working Paper on ASO’s</a:t>
            </a:r>
          </a:p>
          <a:p>
            <a:pPr marL="342900" indent="-342900">
              <a:buFont typeface="Arial" panose="020B0604020202020204" pitchFamily="34" charset="0"/>
              <a:buChar char="•"/>
            </a:pPr>
            <a:r>
              <a:rPr lang="en-US" sz="4000" dirty="0">
                <a:solidFill>
                  <a:schemeClr val="bg1"/>
                </a:solidFill>
              </a:rPr>
              <a:t>Daily Lectures from the “expert”.  A living example of a Career Pathway in Food. </a:t>
            </a:r>
          </a:p>
          <a:p>
            <a:pPr marL="342900" indent="-342900">
              <a:buFont typeface="Arial" panose="020B0604020202020204" pitchFamily="34" charset="0"/>
              <a:buChar char="•"/>
            </a:pPr>
            <a:endParaRPr lang="en-US" sz="3600" dirty="0">
              <a:solidFill>
                <a:schemeClr val="bg1"/>
              </a:solidFill>
            </a:endParaRPr>
          </a:p>
        </p:txBody>
      </p:sp>
      <p:sp>
        <p:nvSpPr>
          <p:cNvPr id="3" name="Right Triangle 2"/>
          <p:cNvSpPr/>
          <p:nvPr/>
        </p:nvSpPr>
        <p:spPr>
          <a:xfrm rot="13212943">
            <a:off x="-562688" y="958195"/>
            <a:ext cx="1125377" cy="133944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3212943">
            <a:off x="206118" y="3364149"/>
            <a:ext cx="722252" cy="859641"/>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25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4EA31-0FAC-4C28-8041-98F055728259}"/>
              </a:ext>
            </a:extLst>
          </p:cNvPr>
          <p:cNvSpPr>
            <a:spLocks noGrp="1"/>
          </p:cNvSpPr>
          <p:nvPr>
            <p:ph type="title"/>
          </p:nvPr>
        </p:nvSpPr>
        <p:spPr>
          <a:xfrm>
            <a:off x="685800" y="381000"/>
            <a:ext cx="10668000" cy="668311"/>
          </a:xfrm>
        </p:spPr>
        <p:txBody>
          <a:bodyPr/>
          <a:lstStyle/>
          <a:p>
            <a:r>
              <a:rPr lang="en-CA" dirty="0">
                <a:solidFill>
                  <a:schemeClr val="accent5">
                    <a:lumMod val="75000"/>
                  </a:schemeClr>
                </a:solidFill>
              </a:rPr>
              <a:t>FOOD and Beverage - Largest subsector</a:t>
            </a:r>
          </a:p>
        </p:txBody>
      </p:sp>
      <p:graphicFrame>
        <p:nvGraphicFramePr>
          <p:cNvPr id="8" name="Content Placeholder 7">
            <a:extLst>
              <a:ext uri="{FF2B5EF4-FFF2-40B4-BE49-F238E27FC236}">
                <a16:creationId xmlns:a16="http://schemas.microsoft.com/office/drawing/2014/main" xmlns="" id="{49C78978-8AC0-4747-A23A-3A32D8E9F7E8}"/>
              </a:ext>
            </a:extLst>
          </p:cNvPr>
          <p:cNvGraphicFramePr>
            <a:graphicFrameLocks noGrp="1"/>
          </p:cNvGraphicFramePr>
          <p:nvPr>
            <p:ph sz="half" idx="1"/>
            <p:extLst>
              <p:ext uri="{D42A27DB-BD31-4B8C-83A1-F6EECF244321}">
                <p14:modId xmlns:p14="http://schemas.microsoft.com/office/powerpoint/2010/main" val="2940936545"/>
              </p:ext>
            </p:extLst>
          </p:nvPr>
        </p:nvGraphicFramePr>
        <p:xfrm>
          <a:off x="1" y="1049312"/>
          <a:ext cx="12037102" cy="5808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554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8" y="940526"/>
            <a:ext cx="9788435" cy="735874"/>
          </a:xfrm>
        </p:spPr>
        <p:txBody>
          <a:bodyPr>
            <a:normAutofit/>
          </a:bodyPr>
          <a:lstStyle/>
          <a:p>
            <a:r>
              <a:rPr lang="en-US" sz="3600" dirty="0">
                <a:solidFill>
                  <a:schemeClr val="accent5">
                    <a:lumMod val="75000"/>
                  </a:schemeClr>
                </a:solidFill>
              </a:rPr>
              <a:t>Food and Beverage Manufacturing Sector </a:t>
            </a:r>
          </a:p>
        </p:txBody>
      </p:sp>
      <p:sp>
        <p:nvSpPr>
          <p:cNvPr id="8" name="Hexagon 7"/>
          <p:cNvSpPr/>
          <p:nvPr/>
        </p:nvSpPr>
        <p:spPr>
          <a:xfrm>
            <a:off x="1666092" y="1959429"/>
            <a:ext cx="2529262" cy="225987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CA" sz="2000" dirty="0">
                <a:solidFill>
                  <a:schemeClr val="tx1">
                    <a:lumMod val="75000"/>
                  </a:schemeClr>
                </a:solidFill>
              </a:rPr>
              <a:t>Third Largest Cluster In North America</a:t>
            </a:r>
          </a:p>
        </p:txBody>
      </p:sp>
      <p:sp>
        <p:nvSpPr>
          <p:cNvPr id="9" name="Hexagon 8"/>
          <p:cNvSpPr/>
          <p:nvPr/>
        </p:nvSpPr>
        <p:spPr>
          <a:xfrm>
            <a:off x="3672839" y="3089366"/>
            <a:ext cx="2754086" cy="246075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lumMod val="75000"/>
                  </a:schemeClr>
                </a:solidFill>
              </a:rPr>
              <a:t>Currently Employs Over 70,000 People In The Greater Toronto Region With Sales Of About $18 Billion</a:t>
            </a:r>
          </a:p>
        </p:txBody>
      </p:sp>
      <p:sp>
        <p:nvSpPr>
          <p:cNvPr id="10" name="Hexagon 9"/>
          <p:cNvSpPr/>
          <p:nvPr/>
        </p:nvSpPr>
        <p:spPr>
          <a:xfrm>
            <a:off x="5919649" y="1959429"/>
            <a:ext cx="2575289" cy="230099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CA" dirty="0">
                <a:solidFill>
                  <a:schemeClr val="tx1">
                    <a:lumMod val="75000"/>
                  </a:schemeClr>
                </a:solidFill>
              </a:rPr>
              <a:t>Moderate Growth In Toronto Over Past Decade – mostly in Baking and Beverage</a:t>
            </a:r>
          </a:p>
        </p:txBody>
      </p:sp>
      <p:sp>
        <p:nvSpPr>
          <p:cNvPr id="11" name="Hexagon 10"/>
          <p:cNvSpPr/>
          <p:nvPr/>
        </p:nvSpPr>
        <p:spPr>
          <a:xfrm>
            <a:off x="6043202" y="4332383"/>
            <a:ext cx="2451736" cy="219060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lumMod val="75000"/>
                  </a:schemeClr>
                </a:solidFill>
                <a:ea typeface="Calibri"/>
                <a:cs typeface="Times New Roman"/>
              </a:rPr>
              <a:t>Move to smaller and hybrid firms reflecting artisan production </a:t>
            </a:r>
            <a:endParaRPr lang="en-CA" dirty="0">
              <a:solidFill>
                <a:schemeClr val="tx1">
                  <a:lumMod val="75000"/>
                </a:schemeClr>
              </a:solidFill>
            </a:endParaRPr>
          </a:p>
        </p:txBody>
      </p:sp>
      <p:sp>
        <p:nvSpPr>
          <p:cNvPr id="12" name="Hexagon 11"/>
          <p:cNvSpPr/>
          <p:nvPr/>
        </p:nvSpPr>
        <p:spPr>
          <a:xfrm>
            <a:off x="8009708" y="3218724"/>
            <a:ext cx="2336076" cy="208726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CA" dirty="0">
                <a:solidFill>
                  <a:schemeClr val="tx1">
                    <a:lumMod val="75000"/>
                  </a:schemeClr>
                </a:solidFill>
                <a:cs typeface="Times New Roman"/>
              </a:rPr>
              <a:t>The jobs are not so different than those in industrial kitchens</a:t>
            </a:r>
            <a:endParaRPr lang="en-US" dirty="0">
              <a:solidFill>
                <a:schemeClr val="tx1">
                  <a:lumMod val="75000"/>
                </a:schemeClr>
              </a:solidFill>
            </a:endParaRPr>
          </a:p>
        </p:txBody>
      </p:sp>
    </p:spTree>
    <p:extLst>
      <p:ext uri="{BB962C8B-B14F-4D97-AF65-F5344CB8AC3E}">
        <p14:creationId xmlns:p14="http://schemas.microsoft.com/office/powerpoint/2010/main" val="40198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4EA31-0FAC-4C28-8041-98F055728259}"/>
              </a:ext>
            </a:extLst>
          </p:cNvPr>
          <p:cNvSpPr>
            <a:spLocks noGrp="1"/>
          </p:cNvSpPr>
          <p:nvPr>
            <p:ph type="title"/>
          </p:nvPr>
        </p:nvSpPr>
        <p:spPr>
          <a:xfrm>
            <a:off x="685800" y="381000"/>
            <a:ext cx="10668000" cy="668311"/>
          </a:xfrm>
        </p:spPr>
        <p:txBody>
          <a:bodyPr/>
          <a:lstStyle/>
          <a:p>
            <a:r>
              <a:rPr lang="en-CA" dirty="0">
                <a:solidFill>
                  <a:schemeClr val="accent5">
                    <a:lumMod val="75000"/>
                  </a:schemeClr>
                </a:solidFill>
              </a:rPr>
              <a:t>Lots of smaller firms</a:t>
            </a:r>
          </a:p>
        </p:txBody>
      </p:sp>
      <p:pic>
        <p:nvPicPr>
          <p:cNvPr id="5" name="Content Placeholder 3">
            <a:extLst>
              <a:ext uri="{FF2B5EF4-FFF2-40B4-BE49-F238E27FC236}">
                <a16:creationId xmlns:a16="http://schemas.microsoft.com/office/drawing/2014/main" xmlns="" id="{5D3643CB-504A-4A1B-A85D-073B0C124186}"/>
              </a:ext>
            </a:extLst>
          </p:cNvPr>
          <p:cNvPicPr>
            <a:picLocks noGrp="1"/>
          </p:cNvPicPr>
          <p:nvPr>
            <p:ph sz="half" idx="1"/>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09861" y="1049312"/>
            <a:ext cx="11767279" cy="5565802"/>
          </a:xfrm>
          <a:prstGeom prst="rect">
            <a:avLst/>
          </a:prstGeom>
        </p:spPr>
      </p:pic>
    </p:spTree>
    <p:extLst>
      <p:ext uri="{BB962C8B-B14F-4D97-AF65-F5344CB8AC3E}">
        <p14:creationId xmlns:p14="http://schemas.microsoft.com/office/powerpoint/2010/main" val="423984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BA8D4E-53E5-4A5D-8660-7F0587A35745}"/>
              </a:ext>
            </a:extLst>
          </p:cNvPr>
          <p:cNvSpPr>
            <a:spLocks noGrp="1"/>
          </p:cNvSpPr>
          <p:nvPr>
            <p:ph type="title"/>
          </p:nvPr>
        </p:nvSpPr>
        <p:spPr/>
        <p:txBody>
          <a:bodyPr>
            <a:normAutofit/>
          </a:bodyPr>
          <a:lstStyle/>
          <a:p>
            <a:r>
              <a:rPr lang="en-CA" sz="4000" dirty="0">
                <a:solidFill>
                  <a:schemeClr val="accent5">
                    <a:lumMod val="75000"/>
                  </a:schemeClr>
                </a:solidFill>
              </a:rPr>
              <a:t>Food and Beverages Production</a:t>
            </a:r>
            <a:br>
              <a:rPr lang="en-CA" sz="4000" dirty="0">
                <a:solidFill>
                  <a:schemeClr val="accent5">
                    <a:lumMod val="75000"/>
                  </a:schemeClr>
                </a:solidFill>
              </a:rPr>
            </a:br>
            <a:r>
              <a:rPr lang="en-CA" sz="4000" dirty="0">
                <a:solidFill>
                  <a:schemeClr val="accent5">
                    <a:lumMod val="75000"/>
                  </a:schemeClr>
                </a:solidFill>
              </a:rPr>
              <a:t>Its everywhere</a:t>
            </a:r>
          </a:p>
        </p:txBody>
      </p:sp>
      <p:pic>
        <p:nvPicPr>
          <p:cNvPr id="5" name="Content Placeholder 3">
            <a:extLst>
              <a:ext uri="{FF2B5EF4-FFF2-40B4-BE49-F238E27FC236}">
                <a16:creationId xmlns:a16="http://schemas.microsoft.com/office/drawing/2014/main" xmlns="" id="{63E50B4F-A572-4750-9D07-F87EABB7491B}"/>
              </a:ext>
            </a:extLst>
          </p:cNvPr>
          <p:cNvPicPr>
            <a:picLocks noGrp="1"/>
          </p:cNvPicPr>
          <p:nvPr>
            <p:ph sz="half" idx="1"/>
          </p:nvPr>
        </p:nvPicPr>
        <p:blipFill>
          <a:blip r:embed="rId2">
            <a:extLst>
              <a:ext uri="{BEBA8EAE-BF5A-486C-A8C5-ECC9F3942E4B}">
                <a14:imgProps xmlns:a14="http://schemas.microsoft.com/office/drawing/2010/main">
                  <a14:imgLayer r:embed="rId3">
                    <a14:imgEffect>
                      <a14:backgroundRemoval t="0" b="100000" l="0" r="100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809468" y="1676400"/>
            <a:ext cx="10544331" cy="4910137"/>
          </a:xfrm>
          <a:prstGeom prst="rect">
            <a:avLst/>
          </a:prstGeom>
          <a:noFill/>
        </p:spPr>
      </p:pic>
    </p:spTree>
    <p:extLst>
      <p:ext uri="{BB962C8B-B14F-4D97-AF65-F5344CB8AC3E}">
        <p14:creationId xmlns:p14="http://schemas.microsoft.com/office/powerpoint/2010/main" val="262332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2021</TotalTime>
  <Words>717</Words>
  <Application>Microsoft Macintosh PowerPoint</Application>
  <PresentationFormat>Custom</PresentationFormat>
  <Paragraphs>66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Wireframe Building 16x9</vt:lpstr>
      <vt:lpstr>Finding the Right Ingredients:   </vt:lpstr>
      <vt:lpstr>The secret lives of statisticians:   </vt:lpstr>
      <vt:lpstr>WTF are you doing – I’m Just a dumper:   </vt:lpstr>
      <vt:lpstr>How food factory Changed My Life:   </vt:lpstr>
      <vt:lpstr>Overview</vt:lpstr>
      <vt:lpstr>FOOD and Beverage - Largest subsector</vt:lpstr>
      <vt:lpstr>Food and Beverage Manufacturing Sector </vt:lpstr>
      <vt:lpstr>Lots of smaller firms</vt:lpstr>
      <vt:lpstr>Food and Beverages Production Its everywhere</vt:lpstr>
      <vt:lpstr>PowerPoint Presentation</vt:lpstr>
      <vt:lpstr>The GREY TIDE IS UPON US  </vt:lpstr>
      <vt:lpstr>IN SHORT </vt:lpstr>
      <vt:lpstr>What do Employer’s Want? </vt:lpstr>
      <vt:lpstr>Working Conditions</vt:lpstr>
      <vt:lpstr>KEY INSIGHTS </vt:lpstr>
      <vt:lpstr>KEY INSIGHTS </vt:lpstr>
      <vt:lpstr>    Questions?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Enriketa Dushi</dc:creator>
  <cp:lastModifiedBy>Judy Morgan</cp:lastModifiedBy>
  <cp:revision>114</cp:revision>
  <dcterms:created xsi:type="dcterms:W3CDTF">2014-04-18T01:47:15Z</dcterms:created>
  <dcterms:modified xsi:type="dcterms:W3CDTF">2018-10-31T13:32:41Z</dcterms:modified>
</cp:coreProperties>
</file>