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6"/>
  </p:notesMasterIdLst>
  <p:sldIdLst>
    <p:sldId id="275" r:id="rId2"/>
    <p:sldId id="256" r:id="rId3"/>
    <p:sldId id="257" r:id="rId4"/>
    <p:sldId id="258" r:id="rId5"/>
    <p:sldId id="259" r:id="rId6"/>
    <p:sldId id="263" r:id="rId7"/>
    <p:sldId id="262" r:id="rId8"/>
    <p:sldId id="269" r:id="rId9"/>
    <p:sldId id="261" r:id="rId10"/>
    <p:sldId id="260" r:id="rId11"/>
    <p:sldId id="270" r:id="rId12"/>
    <p:sldId id="264" r:id="rId13"/>
    <p:sldId id="265" r:id="rId14"/>
    <p:sldId id="266" r:id="rId15"/>
    <p:sldId id="267" r:id="rId16"/>
    <p:sldId id="268" r:id="rId17"/>
    <p:sldId id="271" r:id="rId18"/>
    <p:sldId id="272" r:id="rId19"/>
    <p:sldId id="276" r:id="rId20"/>
    <p:sldId id="277" r:id="rId21"/>
    <p:sldId id="278" r:id="rId22"/>
    <p:sldId id="279" r:id="rId23"/>
    <p:sldId id="280"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p:restoredTop sz="90385" autoAdjust="0"/>
  </p:normalViewPr>
  <p:slideViewPr>
    <p:cSldViewPr>
      <p:cViewPr>
        <p:scale>
          <a:sx n="40" d="100"/>
          <a:sy n="40" d="100"/>
        </p:scale>
        <p:origin x="-2736" y="-14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1EFF42-9FC0-489A-AA39-49E82FA26A28}" type="datetimeFigureOut">
              <a:rPr lang="en-CA" smtClean="0"/>
              <a:t>19-02-25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445083-E43C-48C3-8E9E-A09C781241C8}" type="slidenum">
              <a:rPr lang="en-CA" smtClean="0"/>
              <a:t>‹#›</a:t>
            </a:fld>
            <a:endParaRPr lang="en-CA"/>
          </a:p>
        </p:txBody>
      </p:sp>
    </p:spTree>
    <p:extLst>
      <p:ext uri="{BB962C8B-B14F-4D97-AF65-F5344CB8AC3E}">
        <p14:creationId xmlns:p14="http://schemas.microsoft.com/office/powerpoint/2010/main" val="754367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hyperlink" Target="https://doi.org/10.1007/s12134-018-0576-y"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445083-E43C-48C3-8E9E-A09C781241C8}" type="slidenum">
              <a:rPr lang="en-CA" smtClean="0"/>
              <a:t>1</a:t>
            </a:fld>
            <a:endParaRPr lang="en-CA"/>
          </a:p>
        </p:txBody>
      </p:sp>
    </p:spTree>
    <p:extLst>
      <p:ext uri="{BB962C8B-B14F-4D97-AF65-F5344CB8AC3E}">
        <p14:creationId xmlns:p14="http://schemas.microsoft.com/office/powerpoint/2010/main" val="511701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Sarah </a:t>
            </a:r>
          </a:p>
          <a:p>
            <a:endParaRPr lang="en-CA" dirty="0"/>
          </a:p>
          <a:p>
            <a:r>
              <a:rPr lang="en-CA" dirty="0"/>
              <a:t>Internationalization</a:t>
            </a:r>
            <a:r>
              <a:rPr lang="en-CA" baseline="0" dirty="0"/>
              <a:t> predominantly means international students and Canadians do not have high rates of study abroad</a:t>
            </a:r>
          </a:p>
          <a:p>
            <a:r>
              <a:rPr lang="en-CA" baseline="0" dirty="0"/>
              <a:t>Expands worldviews, increase international understanding</a:t>
            </a:r>
          </a:p>
          <a:p>
            <a:r>
              <a:rPr lang="en-CA" baseline="0" dirty="0"/>
              <a:t>New ways of problem solving </a:t>
            </a:r>
          </a:p>
          <a:p>
            <a:r>
              <a:rPr lang="en-CA" dirty="0"/>
              <a:t>Adds to existing</a:t>
            </a:r>
            <a:r>
              <a:rPr lang="en-CA" baseline="0" dirty="0"/>
              <a:t> diversity</a:t>
            </a:r>
          </a:p>
          <a:p>
            <a:r>
              <a:rPr lang="en-CA" baseline="0" dirty="0"/>
              <a:t>Significant engagement on campus/ </a:t>
            </a:r>
            <a:r>
              <a:rPr lang="en-CA" baseline="0" dirty="0" err="1"/>
              <a:t>extracurriculars</a:t>
            </a:r>
            <a:endParaRPr lang="en-CA" baseline="0" dirty="0"/>
          </a:p>
          <a:p>
            <a:r>
              <a:rPr lang="en-CA" baseline="0" dirty="0"/>
              <a:t>Reach international markets and entrepreneurs</a:t>
            </a:r>
            <a:endParaRPr lang="en-CA" dirty="0"/>
          </a:p>
        </p:txBody>
      </p:sp>
      <p:sp>
        <p:nvSpPr>
          <p:cNvPr id="4" name="Slide Number Placeholder 3"/>
          <p:cNvSpPr>
            <a:spLocks noGrp="1"/>
          </p:cNvSpPr>
          <p:nvPr>
            <p:ph type="sldNum" sz="quarter" idx="10"/>
          </p:nvPr>
        </p:nvSpPr>
        <p:spPr/>
        <p:txBody>
          <a:bodyPr/>
          <a:lstStyle/>
          <a:p>
            <a:fld id="{CF445083-E43C-48C3-8E9E-A09C781241C8}" type="slidenum">
              <a:rPr lang="en-CA" smtClean="0"/>
              <a:t>10</a:t>
            </a:fld>
            <a:endParaRPr lang="en-CA"/>
          </a:p>
        </p:txBody>
      </p:sp>
    </p:spTree>
    <p:extLst>
      <p:ext uri="{BB962C8B-B14F-4D97-AF65-F5344CB8AC3E}">
        <p14:creationId xmlns:p14="http://schemas.microsoft.com/office/powerpoint/2010/main" val="2415173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F445083-E43C-48C3-8E9E-A09C781241C8}" type="slidenum">
              <a:rPr lang="en-CA" smtClean="0"/>
              <a:t>11</a:t>
            </a:fld>
            <a:endParaRPr lang="en-CA"/>
          </a:p>
        </p:txBody>
      </p:sp>
    </p:spTree>
    <p:extLst>
      <p:ext uri="{BB962C8B-B14F-4D97-AF65-F5344CB8AC3E}">
        <p14:creationId xmlns:p14="http://schemas.microsoft.com/office/powerpoint/2010/main" val="2415173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Increasing international student enrolment can help improve fiscal sustainability. </a:t>
            </a:r>
          </a:p>
          <a:p>
            <a:endParaRPr lang="en-CA" dirty="0"/>
          </a:p>
        </p:txBody>
      </p:sp>
      <p:sp>
        <p:nvSpPr>
          <p:cNvPr id="4" name="Slide Number Placeholder 3"/>
          <p:cNvSpPr>
            <a:spLocks noGrp="1"/>
          </p:cNvSpPr>
          <p:nvPr>
            <p:ph type="sldNum" sz="quarter" idx="10"/>
          </p:nvPr>
        </p:nvSpPr>
        <p:spPr/>
        <p:txBody>
          <a:bodyPr/>
          <a:lstStyle/>
          <a:p>
            <a:fld id="{CF445083-E43C-48C3-8E9E-A09C781241C8}" type="slidenum">
              <a:rPr lang="en-CA" smtClean="0"/>
              <a:t>12</a:t>
            </a:fld>
            <a:endParaRPr lang="en-CA"/>
          </a:p>
        </p:txBody>
      </p:sp>
    </p:spTree>
    <p:extLst>
      <p:ext uri="{BB962C8B-B14F-4D97-AF65-F5344CB8AC3E}">
        <p14:creationId xmlns:p14="http://schemas.microsoft.com/office/powerpoint/2010/main" val="2734440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Sarah</a:t>
            </a:r>
            <a:r>
              <a:rPr lang="en-CA" baseline="0" dirty="0"/>
              <a:t> </a:t>
            </a:r>
          </a:p>
          <a:p>
            <a:endParaRPr lang="en-CA" baseline="0" dirty="0"/>
          </a:p>
          <a:p>
            <a:r>
              <a:rPr lang="en-CA" baseline="0" dirty="0"/>
              <a:t>Caveat: much of our data here comes from college sector. There have been challenges over this issue at UBC, plus recent article in National Post by Diane Francis.  </a:t>
            </a:r>
          </a:p>
        </p:txBody>
      </p:sp>
      <p:sp>
        <p:nvSpPr>
          <p:cNvPr id="4" name="Slide Number Placeholder 3"/>
          <p:cNvSpPr>
            <a:spLocks noGrp="1"/>
          </p:cNvSpPr>
          <p:nvPr>
            <p:ph type="sldNum" sz="quarter" idx="10"/>
          </p:nvPr>
        </p:nvSpPr>
        <p:spPr/>
        <p:txBody>
          <a:bodyPr/>
          <a:lstStyle/>
          <a:p>
            <a:fld id="{CF445083-E43C-48C3-8E9E-A09C781241C8}" type="slidenum">
              <a:rPr lang="en-CA" smtClean="0"/>
              <a:t>13</a:t>
            </a:fld>
            <a:endParaRPr lang="en-CA"/>
          </a:p>
        </p:txBody>
      </p:sp>
    </p:spTree>
    <p:extLst>
      <p:ext uri="{BB962C8B-B14F-4D97-AF65-F5344CB8AC3E}">
        <p14:creationId xmlns:p14="http://schemas.microsoft.com/office/powerpoint/2010/main" val="1434306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Ilene</a:t>
            </a:r>
          </a:p>
        </p:txBody>
      </p:sp>
      <p:sp>
        <p:nvSpPr>
          <p:cNvPr id="4" name="Slide Number Placeholder 3"/>
          <p:cNvSpPr>
            <a:spLocks noGrp="1"/>
          </p:cNvSpPr>
          <p:nvPr>
            <p:ph type="sldNum" sz="quarter" idx="10"/>
          </p:nvPr>
        </p:nvSpPr>
        <p:spPr/>
        <p:txBody>
          <a:bodyPr/>
          <a:lstStyle/>
          <a:p>
            <a:fld id="{CF445083-E43C-48C3-8E9E-A09C781241C8}" type="slidenum">
              <a:rPr lang="en-CA" smtClean="0"/>
              <a:t>14</a:t>
            </a:fld>
            <a:endParaRPr lang="en-CA"/>
          </a:p>
        </p:txBody>
      </p:sp>
    </p:spTree>
    <p:extLst>
      <p:ext uri="{BB962C8B-B14F-4D97-AF65-F5344CB8AC3E}">
        <p14:creationId xmlns:p14="http://schemas.microsoft.com/office/powerpoint/2010/main" val="2304070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Sarah </a:t>
            </a:r>
          </a:p>
        </p:txBody>
      </p:sp>
      <p:sp>
        <p:nvSpPr>
          <p:cNvPr id="4" name="Slide Number Placeholder 3"/>
          <p:cNvSpPr>
            <a:spLocks noGrp="1"/>
          </p:cNvSpPr>
          <p:nvPr>
            <p:ph type="sldNum" sz="quarter" idx="10"/>
          </p:nvPr>
        </p:nvSpPr>
        <p:spPr/>
        <p:txBody>
          <a:bodyPr/>
          <a:lstStyle/>
          <a:p>
            <a:fld id="{CF445083-E43C-48C3-8E9E-A09C781241C8}" type="slidenum">
              <a:rPr lang="en-CA" smtClean="0"/>
              <a:t>15</a:t>
            </a:fld>
            <a:endParaRPr lang="en-CA"/>
          </a:p>
        </p:txBody>
      </p:sp>
    </p:spTree>
    <p:extLst>
      <p:ext uri="{BB962C8B-B14F-4D97-AF65-F5344CB8AC3E}">
        <p14:creationId xmlns:p14="http://schemas.microsoft.com/office/powerpoint/2010/main" val="2326757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Ilene</a:t>
            </a:r>
          </a:p>
          <a:p>
            <a:endParaRPr lang="en-CA" dirty="0"/>
          </a:p>
          <a:p>
            <a:r>
              <a:rPr lang="en-CA" dirty="0"/>
              <a:t>Students may consider living in smaller centres for outside of Canada’s major cities where labour markets are more promising and the cost of living may be more affordable</a:t>
            </a:r>
          </a:p>
        </p:txBody>
      </p:sp>
      <p:sp>
        <p:nvSpPr>
          <p:cNvPr id="4" name="Slide Number Placeholder 3"/>
          <p:cNvSpPr>
            <a:spLocks noGrp="1"/>
          </p:cNvSpPr>
          <p:nvPr>
            <p:ph type="sldNum" sz="quarter" idx="10"/>
          </p:nvPr>
        </p:nvSpPr>
        <p:spPr/>
        <p:txBody>
          <a:bodyPr/>
          <a:lstStyle/>
          <a:p>
            <a:fld id="{CF445083-E43C-48C3-8E9E-A09C781241C8}" type="slidenum">
              <a:rPr lang="en-CA" smtClean="0"/>
              <a:t>16</a:t>
            </a:fld>
            <a:endParaRPr lang="en-CA"/>
          </a:p>
        </p:txBody>
      </p:sp>
    </p:spTree>
    <p:extLst>
      <p:ext uri="{BB962C8B-B14F-4D97-AF65-F5344CB8AC3E}">
        <p14:creationId xmlns:p14="http://schemas.microsoft.com/office/powerpoint/2010/main" val="1579584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During Study</a:t>
            </a:r>
            <a:endParaRPr lang="en-CA" sz="1200" kern="1200" dirty="0">
              <a:solidFill>
                <a:schemeClr val="tx1"/>
              </a:solidFill>
              <a:effectLst/>
              <a:latin typeface="+mn-lt"/>
              <a:ea typeface="+mn-ea"/>
              <a:cs typeface="+mn-cs"/>
            </a:endParaRPr>
          </a:p>
          <a:p>
            <a:pPr lvl="0"/>
            <a:r>
              <a:rPr lang="en-CA" sz="1200" u="sng" kern="1200" dirty="0">
                <a:solidFill>
                  <a:schemeClr val="tx1"/>
                </a:solidFill>
                <a:effectLst/>
                <a:latin typeface="+mn-lt"/>
                <a:ea typeface="+mn-ea"/>
                <a:cs typeface="+mn-cs"/>
              </a:rPr>
              <a:t>Welcome and support</a:t>
            </a:r>
            <a:r>
              <a:rPr lang="en-CA" sz="1200" kern="1200" dirty="0">
                <a:solidFill>
                  <a:schemeClr val="tx1"/>
                </a:solidFill>
                <a:effectLst/>
                <a:latin typeface="+mn-lt"/>
                <a:ea typeface="+mn-ea"/>
                <a:cs typeface="+mn-cs"/>
              </a:rPr>
              <a:t>. International students must be adequately supported during their studies by appropriate welcome and inclusion programs (airport welcome, mentoring/buddy systems), a safe living and study environment, and student services, including the provision of accurate and timely information about immigration and employment. Appropriate and accessible mental health supports are essential for international students who are far from home, may experience strong family pressures to do well, and may struggle with language barriers.  </a:t>
            </a:r>
            <a:br>
              <a:rPr lang="en-CA" sz="1200" kern="1200" dirty="0">
                <a:solidFill>
                  <a:schemeClr val="tx1"/>
                </a:solidFill>
                <a:effectLst/>
                <a:latin typeface="+mn-lt"/>
                <a:ea typeface="+mn-ea"/>
                <a:cs typeface="+mn-cs"/>
              </a:rPr>
            </a:br>
            <a:endParaRPr lang="en-CA" sz="1200" kern="1200" dirty="0">
              <a:solidFill>
                <a:schemeClr val="tx1"/>
              </a:solidFill>
              <a:effectLst/>
              <a:latin typeface="+mn-lt"/>
              <a:ea typeface="+mn-ea"/>
              <a:cs typeface="+mn-cs"/>
            </a:endParaRPr>
          </a:p>
          <a:p>
            <a:pPr lvl="0"/>
            <a:r>
              <a:rPr lang="en-CA" sz="1200" u="sng" kern="1200" dirty="0">
                <a:solidFill>
                  <a:schemeClr val="tx1"/>
                </a:solidFill>
                <a:effectLst/>
                <a:latin typeface="+mn-lt"/>
                <a:ea typeface="+mn-ea"/>
                <a:cs typeface="+mn-cs"/>
              </a:rPr>
              <a:t>Leveraging their value on campus</a:t>
            </a:r>
            <a:r>
              <a:rPr lang="en-CA" sz="1200" kern="1200" dirty="0">
                <a:solidFill>
                  <a:schemeClr val="tx1"/>
                </a:solidFill>
                <a:effectLst/>
                <a:latin typeface="+mn-lt"/>
                <a:ea typeface="+mn-ea"/>
                <a:cs typeface="+mn-cs"/>
              </a:rPr>
              <a:t>. International students bring multiple benefits to post-secondary institutions, but these require the internationalization of curricula and creative partnering of international and domestic students in which both may learn and benefit. The benefits to postsecondary institutions and communities are present, but they must be utilized and leveraged, not only on campuses but in wider communities and to employers.  </a:t>
            </a:r>
            <a:br>
              <a:rPr lang="en-CA" sz="1200" kern="1200" dirty="0">
                <a:solidFill>
                  <a:schemeClr val="tx1"/>
                </a:solidFill>
                <a:effectLst/>
                <a:latin typeface="+mn-lt"/>
                <a:ea typeface="+mn-ea"/>
                <a:cs typeface="+mn-cs"/>
              </a:rPr>
            </a:br>
            <a:endParaRPr lang="en-CA" sz="1200" kern="1200" dirty="0">
              <a:solidFill>
                <a:schemeClr val="tx1"/>
              </a:solidFill>
              <a:effectLst/>
              <a:latin typeface="+mn-lt"/>
              <a:ea typeface="+mn-ea"/>
              <a:cs typeface="+mn-cs"/>
            </a:endParaRPr>
          </a:p>
          <a:p>
            <a:pPr lvl="0"/>
            <a:r>
              <a:rPr lang="en-CA" sz="1200" u="sng" kern="1200" dirty="0">
                <a:solidFill>
                  <a:schemeClr val="tx1"/>
                </a:solidFill>
                <a:effectLst/>
                <a:latin typeface="+mn-lt"/>
                <a:ea typeface="+mn-ea"/>
                <a:cs typeface="+mn-cs"/>
              </a:rPr>
              <a:t>Creating community connections</a:t>
            </a:r>
            <a:r>
              <a:rPr lang="en-CA" sz="1200" kern="1200" dirty="0">
                <a:solidFill>
                  <a:schemeClr val="tx1"/>
                </a:solidFill>
                <a:effectLst/>
                <a:latin typeface="+mn-lt"/>
                <a:ea typeface="+mn-ea"/>
                <a:cs typeface="+mn-cs"/>
              </a:rPr>
              <a:t>. Institutions and communities should be encouraged to establish programs to facilitate the community integration of international students. Many graduates have never been inside a Canadian home nor have any Canadian friends. Holiday meal hosting programs, organized tours of local points of interest, and connections to local young professional groups are a few examples of programs that could foster community connections. </a:t>
            </a:r>
            <a:br>
              <a:rPr lang="en-CA" sz="1200" kern="1200" dirty="0">
                <a:solidFill>
                  <a:schemeClr val="tx1"/>
                </a:solidFill>
                <a:effectLst/>
                <a:latin typeface="+mn-lt"/>
                <a:ea typeface="+mn-ea"/>
                <a:cs typeface="+mn-cs"/>
              </a:rPr>
            </a:br>
            <a:endParaRPr lang="en-CA" sz="1200" kern="1200" dirty="0">
              <a:solidFill>
                <a:schemeClr val="tx1"/>
              </a:solidFill>
              <a:effectLst/>
              <a:latin typeface="+mn-lt"/>
              <a:ea typeface="+mn-ea"/>
              <a:cs typeface="+mn-cs"/>
            </a:endParaRPr>
          </a:p>
          <a:p>
            <a:pPr lvl="0"/>
            <a:r>
              <a:rPr lang="en-CA" sz="1200" u="sng" kern="1200" dirty="0">
                <a:solidFill>
                  <a:schemeClr val="tx1"/>
                </a:solidFill>
                <a:effectLst/>
                <a:latin typeface="+mn-lt"/>
                <a:ea typeface="+mn-ea"/>
                <a:cs typeface="+mn-cs"/>
              </a:rPr>
              <a:t>Improving employment prospects</a:t>
            </a:r>
            <a:r>
              <a:rPr lang="en-CA" sz="1200" kern="1200" dirty="0">
                <a:solidFill>
                  <a:schemeClr val="tx1"/>
                </a:solidFill>
                <a:effectLst/>
                <a:latin typeface="+mn-lt"/>
                <a:ea typeface="+mn-ea"/>
                <a:cs typeface="+mn-cs"/>
              </a:rPr>
              <a:t>. International students often have excellent hard skills but may lack the less concrete soft skills which are essential to job market success. There is some evidence that practical, skills-based programs of study, such as those found in the college system, lead to better employment results for international students. Partnerships between universities, colleges, governments, and community agencies should be established to help international students develop appropriate skillsets and to access meaningful employment during and after their studies. Enhancing students’ local and professional networks should be a priority.</a:t>
            </a:r>
            <a:br>
              <a:rPr lang="en-CA" sz="1200" kern="1200" dirty="0">
                <a:solidFill>
                  <a:schemeClr val="tx1"/>
                </a:solidFill>
                <a:effectLst/>
                <a:latin typeface="+mn-lt"/>
                <a:ea typeface="+mn-ea"/>
                <a:cs typeface="+mn-cs"/>
              </a:rPr>
            </a:br>
            <a:endParaRPr lang="en-CA" sz="1200" kern="1200" dirty="0">
              <a:solidFill>
                <a:schemeClr val="tx1"/>
              </a:solidFill>
              <a:effectLst/>
              <a:latin typeface="+mn-lt"/>
              <a:ea typeface="+mn-ea"/>
              <a:cs typeface="+mn-cs"/>
            </a:endParaRPr>
          </a:p>
          <a:p>
            <a:pPr lvl="0"/>
            <a:r>
              <a:rPr lang="en-CA" sz="1200" u="sng" kern="1200" dirty="0">
                <a:solidFill>
                  <a:schemeClr val="tx1"/>
                </a:solidFill>
                <a:effectLst/>
                <a:latin typeface="+mn-lt"/>
                <a:ea typeface="+mn-ea"/>
                <a:cs typeface="+mn-cs"/>
              </a:rPr>
              <a:t>Fostering entrepreneurship</a:t>
            </a:r>
            <a:r>
              <a:rPr lang="en-CA" sz="1200" kern="1200" dirty="0">
                <a:solidFill>
                  <a:schemeClr val="tx1"/>
                </a:solidFill>
                <a:effectLst/>
                <a:latin typeface="+mn-lt"/>
                <a:ea typeface="+mn-ea"/>
                <a:cs typeface="+mn-cs"/>
              </a:rPr>
              <a:t>. International students often come from entrepreneurial families and work in innovation fields. Efforts should be made to support and to retain students who are working in campus-linked accelerators to create innovative businesses that have the potential to generate significant employment and tax revenues. </a:t>
            </a:r>
          </a:p>
          <a:p>
            <a:r>
              <a:rPr lang="en-CA" sz="1200" b="1" kern="1200" dirty="0">
                <a:solidFill>
                  <a:schemeClr val="tx1"/>
                </a:solidFill>
                <a:effectLst/>
                <a:latin typeface="+mn-lt"/>
                <a:ea typeface="+mn-ea"/>
                <a:cs typeface="+mn-cs"/>
              </a:rPr>
              <a:t>Post Graduation</a:t>
            </a:r>
            <a:endParaRPr lang="en-CA" sz="1200" kern="1200" dirty="0">
              <a:solidFill>
                <a:schemeClr val="tx1"/>
              </a:solidFill>
              <a:effectLst/>
              <a:latin typeface="+mn-lt"/>
              <a:ea typeface="+mn-ea"/>
              <a:cs typeface="+mn-cs"/>
            </a:endParaRPr>
          </a:p>
          <a:p>
            <a:pPr lvl="0"/>
            <a:r>
              <a:rPr lang="en-CA" sz="1200" u="sng" kern="1200" dirty="0">
                <a:solidFill>
                  <a:schemeClr val="tx1"/>
                </a:solidFill>
                <a:effectLst/>
                <a:latin typeface="+mn-lt"/>
                <a:ea typeface="+mn-ea"/>
                <a:cs typeface="+mn-cs"/>
              </a:rPr>
              <a:t>Provision of transitional supports</a:t>
            </a:r>
            <a:r>
              <a:rPr lang="en-CA" sz="1200" kern="1200" dirty="0">
                <a:solidFill>
                  <a:schemeClr val="tx1"/>
                </a:solidFill>
                <a:effectLst/>
                <a:latin typeface="+mn-lt"/>
                <a:ea typeface="+mn-ea"/>
                <a:cs typeface="+mn-cs"/>
              </a:rPr>
              <a:t>. As students graduate, they seek to enter the labour market, find housing, build networks, start businesses, and maintain their physical and mental health. During this transitional time, international student graduates need to have access to settlement and other types of supports. Partnerships between educational institutions and the settlement sector would bring together expertise and resources. Eligibility requirements for programs such as </a:t>
            </a:r>
            <a:r>
              <a:rPr lang="en-CA" sz="1200" kern="1200" dirty="0" err="1">
                <a:solidFill>
                  <a:schemeClr val="tx1"/>
                </a:solidFill>
                <a:effectLst/>
                <a:latin typeface="+mn-lt"/>
                <a:ea typeface="+mn-ea"/>
                <a:cs typeface="+mn-cs"/>
              </a:rPr>
              <a:t>Futurpreneur</a:t>
            </a:r>
            <a:r>
              <a:rPr lang="en-CA" sz="1200" kern="1200" dirty="0">
                <a:solidFill>
                  <a:schemeClr val="tx1"/>
                </a:solidFill>
                <a:effectLst/>
                <a:latin typeface="+mn-lt"/>
                <a:ea typeface="+mn-ea"/>
                <a:cs typeface="+mn-cs"/>
              </a:rPr>
              <a:t> and lending programs for business start-up and settlement services for newcomers should be made more equitable. </a:t>
            </a:r>
            <a:br>
              <a:rPr lang="en-CA" sz="1200" kern="1200" dirty="0">
                <a:solidFill>
                  <a:schemeClr val="tx1"/>
                </a:solidFill>
                <a:effectLst/>
                <a:latin typeface="+mn-lt"/>
                <a:ea typeface="+mn-ea"/>
                <a:cs typeface="+mn-cs"/>
              </a:rPr>
            </a:br>
            <a:endParaRPr lang="en-CA" sz="1200" kern="1200" dirty="0">
              <a:solidFill>
                <a:schemeClr val="tx1"/>
              </a:solidFill>
              <a:effectLst/>
              <a:latin typeface="+mn-lt"/>
              <a:ea typeface="+mn-ea"/>
              <a:cs typeface="+mn-cs"/>
            </a:endParaRPr>
          </a:p>
          <a:p>
            <a:pPr lvl="0"/>
            <a:r>
              <a:rPr lang="en-CA" sz="1200" u="sng" kern="1200" dirty="0">
                <a:solidFill>
                  <a:schemeClr val="tx1"/>
                </a:solidFill>
                <a:effectLst/>
                <a:latin typeface="+mn-lt"/>
                <a:ea typeface="+mn-ea"/>
                <a:cs typeface="+mn-cs"/>
              </a:rPr>
              <a:t>Marketing their value</a:t>
            </a:r>
            <a:r>
              <a:rPr lang="en-CA" sz="1200" kern="1200" dirty="0">
                <a:solidFill>
                  <a:schemeClr val="tx1"/>
                </a:solidFill>
                <a:effectLst/>
                <a:latin typeface="+mn-lt"/>
                <a:ea typeface="+mn-ea"/>
                <a:cs typeface="+mn-cs"/>
              </a:rPr>
              <a:t>. The potential of international students as qualified employees should be actively promoted by federal, provincial and municipal governments in order to increase employer confidence in international students. </a:t>
            </a:r>
          </a:p>
          <a:p>
            <a:r>
              <a:rPr lang="en-CA" sz="1200" b="1" kern="1200" dirty="0">
                <a:solidFill>
                  <a:schemeClr val="tx1"/>
                </a:solidFill>
                <a:effectLst/>
                <a:latin typeface="+mn-lt"/>
                <a:ea typeface="+mn-ea"/>
                <a:cs typeface="+mn-cs"/>
              </a:rPr>
              <a:t>Transition to Permanent Residence</a:t>
            </a:r>
            <a:endParaRPr lang="en-CA" sz="1200" kern="1200" dirty="0">
              <a:solidFill>
                <a:schemeClr val="tx1"/>
              </a:solidFill>
              <a:effectLst/>
              <a:latin typeface="+mn-lt"/>
              <a:ea typeface="+mn-ea"/>
              <a:cs typeface="+mn-cs"/>
            </a:endParaRPr>
          </a:p>
          <a:p>
            <a:pPr lvl="0"/>
            <a:r>
              <a:rPr lang="en-CA" sz="1200" u="sng" kern="1200" dirty="0">
                <a:solidFill>
                  <a:schemeClr val="tx1"/>
                </a:solidFill>
                <a:effectLst/>
                <a:latin typeface="+mn-lt"/>
                <a:ea typeface="+mn-ea"/>
                <a:cs typeface="+mn-cs"/>
              </a:rPr>
              <a:t>Encourage early immigration planning.</a:t>
            </a:r>
            <a:r>
              <a:rPr lang="en-CA" sz="1200" kern="1200" dirty="0">
                <a:solidFill>
                  <a:schemeClr val="tx1"/>
                </a:solidFill>
                <a:effectLst/>
                <a:latin typeface="+mn-lt"/>
                <a:ea typeface="+mn-ea"/>
                <a:cs typeface="+mn-cs"/>
              </a:rPr>
              <a:t> Many students come to Canada with the intention of eventually immigrating but often lack accurate information about the process and how to improve their prospects. Increasing the number of qualified immigration consultants within universities and colleges would help, especially if they are allowed to provide advice on a variety of topics. </a:t>
            </a:r>
            <a:br>
              <a:rPr lang="en-CA" sz="1200" kern="1200" dirty="0">
                <a:solidFill>
                  <a:schemeClr val="tx1"/>
                </a:solidFill>
                <a:effectLst/>
                <a:latin typeface="+mn-lt"/>
                <a:ea typeface="+mn-ea"/>
                <a:cs typeface="+mn-cs"/>
              </a:rPr>
            </a:br>
            <a:endParaRPr lang="en-CA" sz="1200" kern="1200" dirty="0">
              <a:solidFill>
                <a:schemeClr val="tx1"/>
              </a:solidFill>
              <a:effectLst/>
              <a:latin typeface="+mn-lt"/>
              <a:ea typeface="+mn-ea"/>
              <a:cs typeface="+mn-cs"/>
            </a:endParaRPr>
          </a:p>
          <a:p>
            <a:pPr lvl="0"/>
            <a:r>
              <a:rPr lang="en-CA" sz="1200" u="sng" kern="1200" dirty="0">
                <a:solidFill>
                  <a:schemeClr val="tx1"/>
                </a:solidFill>
                <a:effectLst/>
                <a:latin typeface="+mn-lt"/>
                <a:ea typeface="+mn-ea"/>
                <a:cs typeface="+mn-cs"/>
              </a:rPr>
              <a:t>Ease immigration requirements</a:t>
            </a:r>
            <a:r>
              <a:rPr lang="en-CA" sz="1200" kern="1200" dirty="0">
                <a:solidFill>
                  <a:schemeClr val="tx1"/>
                </a:solidFill>
                <a:effectLst/>
                <a:latin typeface="+mn-lt"/>
                <a:ea typeface="+mn-ea"/>
                <a:cs typeface="+mn-cs"/>
              </a:rPr>
              <a:t>. Given the widespread nature of labour market challenges, it is unrealistic to give points in the Express Entry system only to persons performing “high-skilled” work, especially when that definition is not straightforward. Points should be granted for all work, with high-skilled work earning greater points. Moreover, applicants to the Canadian Experience Class should be allowed to count their student work experience.</a:t>
            </a:r>
            <a:br>
              <a:rPr lang="en-CA" sz="1200" kern="1200" dirty="0">
                <a:solidFill>
                  <a:schemeClr val="tx1"/>
                </a:solidFill>
                <a:effectLst/>
                <a:latin typeface="+mn-lt"/>
                <a:ea typeface="+mn-ea"/>
                <a:cs typeface="+mn-cs"/>
              </a:rPr>
            </a:br>
            <a:endParaRPr lang="en-CA" sz="1200" kern="1200" dirty="0">
              <a:solidFill>
                <a:schemeClr val="tx1"/>
              </a:solidFill>
              <a:effectLst/>
              <a:latin typeface="+mn-lt"/>
              <a:ea typeface="+mn-ea"/>
              <a:cs typeface="+mn-cs"/>
            </a:endParaRPr>
          </a:p>
          <a:p>
            <a:r>
              <a:rPr lang="en-CA" sz="1200" u="sng" kern="1200" dirty="0">
                <a:solidFill>
                  <a:schemeClr val="tx1"/>
                </a:solidFill>
                <a:effectLst/>
                <a:latin typeface="+mn-lt"/>
                <a:ea typeface="+mn-ea"/>
                <a:cs typeface="+mn-cs"/>
              </a:rPr>
              <a:t>Collect more comprehensive data</a:t>
            </a:r>
            <a:r>
              <a:rPr lang="en-CA" sz="1200" kern="1200" dirty="0">
                <a:solidFill>
                  <a:schemeClr val="tx1"/>
                </a:solidFill>
                <a:effectLst/>
                <a:latin typeface="+mn-lt"/>
                <a:ea typeface="+mn-ea"/>
                <a:cs typeface="+mn-cs"/>
              </a:rPr>
              <a:t>. Better data is needed in order to follow the trajectories of international students. With multiple pathways to permanent residence and the high mobility rates of former international students, it is not clear how many students do ultimately stay in Canada, not to mention where they stay, where they work, and how they fare. Data are also lacking that can help shape the narratives of former international students, including what jobs and businesses they have created. This recommendation was also made in Erica Gates-</a:t>
            </a:r>
            <a:r>
              <a:rPr lang="en-CA" sz="1200" kern="1200" dirty="0" err="1">
                <a:solidFill>
                  <a:schemeClr val="tx1"/>
                </a:solidFill>
                <a:effectLst/>
                <a:latin typeface="+mn-lt"/>
                <a:ea typeface="+mn-ea"/>
                <a:cs typeface="+mn-cs"/>
              </a:rPr>
              <a:t>Gasse</a:t>
            </a:r>
            <a:r>
              <a:rPr lang="en-CA" sz="1200" kern="1200" dirty="0">
                <a:solidFill>
                  <a:schemeClr val="tx1"/>
                </a:solidFill>
                <a:effectLst/>
                <a:latin typeface="+mn-lt"/>
                <a:ea typeface="+mn-ea"/>
                <a:cs typeface="+mn-cs"/>
              </a:rPr>
              <a:t>, International students as immigrants, in </a:t>
            </a:r>
            <a:r>
              <a:rPr lang="en-CA" sz="1200" i="1" kern="1200" dirty="0">
                <a:solidFill>
                  <a:schemeClr val="tx1"/>
                </a:solidFill>
                <a:effectLst/>
                <a:latin typeface="+mn-lt"/>
                <a:ea typeface="+mn-ea"/>
                <a:cs typeface="+mn-cs"/>
              </a:rPr>
              <a:t>Immigration and Settlement: Challenges, Experiences and Opportunities</a:t>
            </a:r>
            <a:r>
              <a:rPr lang="en-CA" sz="1200" kern="1200" dirty="0">
                <a:solidFill>
                  <a:schemeClr val="tx1"/>
                </a:solidFill>
                <a:effectLst/>
                <a:latin typeface="+mn-lt"/>
                <a:ea typeface="+mn-ea"/>
                <a:cs typeface="+mn-cs"/>
              </a:rPr>
              <a:t>, ed. Harald </a:t>
            </a:r>
            <a:r>
              <a:rPr lang="en-CA" sz="1200" kern="1200" dirty="0" err="1">
                <a:solidFill>
                  <a:schemeClr val="tx1"/>
                </a:solidFill>
                <a:effectLst/>
                <a:latin typeface="+mn-lt"/>
                <a:ea typeface="+mn-ea"/>
                <a:cs typeface="+mn-cs"/>
              </a:rPr>
              <a:t>Bauder</a:t>
            </a:r>
            <a:r>
              <a:rPr lang="en-CA" sz="1200" kern="1200" dirty="0">
                <a:solidFill>
                  <a:schemeClr val="tx1"/>
                </a:solidFill>
                <a:effectLst/>
                <a:latin typeface="+mn-lt"/>
                <a:ea typeface="+mn-ea"/>
                <a:cs typeface="+mn-cs"/>
              </a:rPr>
              <a:t> (Toronto: Canadian Scholars Press, 2012), 271-295.</a:t>
            </a:r>
          </a:p>
          <a:p>
            <a:r>
              <a:rPr lang="en-CA" sz="1200" kern="1200" dirty="0">
                <a:solidFill>
                  <a:schemeClr val="tx1"/>
                </a:solidFill>
                <a:effectLst/>
                <a:latin typeface="+mn-lt"/>
                <a:ea typeface="+mn-ea"/>
                <a:cs typeface="+mn-cs"/>
              </a:rPr>
              <a:t>For more details on these and other recommendations, see Huyen Dam, Joyce Chan, and Sarah Wayland, Missed Opportunity: International Students in Canada Face Barriers to Permanent Residence, </a:t>
            </a:r>
            <a:r>
              <a:rPr lang="en-CA" sz="1200" i="1" kern="1200" dirty="0">
                <a:solidFill>
                  <a:schemeClr val="tx1"/>
                </a:solidFill>
                <a:effectLst/>
                <a:latin typeface="+mn-lt"/>
                <a:ea typeface="+mn-ea"/>
                <a:cs typeface="+mn-cs"/>
              </a:rPr>
              <a:t>Journal of International Migration and Integration</a:t>
            </a:r>
            <a:r>
              <a:rPr lang="en-CA" sz="1200" kern="1200" dirty="0">
                <a:solidFill>
                  <a:schemeClr val="tx1"/>
                </a:solidFill>
                <a:effectLst/>
                <a:latin typeface="+mn-lt"/>
                <a:ea typeface="+mn-ea"/>
                <a:cs typeface="+mn-cs"/>
              </a:rPr>
              <a:t>, 2018, 1-13, </a:t>
            </a:r>
            <a:r>
              <a:rPr lang="en-CA" sz="1200" u="sng" kern="1200" dirty="0">
                <a:solidFill>
                  <a:schemeClr val="tx1"/>
                </a:solidFill>
                <a:effectLst/>
                <a:latin typeface="+mn-lt"/>
                <a:ea typeface="+mn-ea"/>
                <a:cs typeface="+mn-cs"/>
                <a:hlinkClick r:id="rId3"/>
              </a:rPr>
              <a:t>https://doi.org/10.1007/s12134-018-0576-y</a:t>
            </a:r>
            <a:r>
              <a:rPr lang="en-CA" sz="1200" kern="1200" dirty="0">
                <a:solidFill>
                  <a:schemeClr val="tx1"/>
                </a:solidFill>
                <a:effectLst/>
                <a:latin typeface="+mn-lt"/>
                <a:ea typeface="+mn-ea"/>
                <a:cs typeface="+mn-cs"/>
              </a:rPr>
              <a:t>.</a:t>
            </a:r>
          </a:p>
          <a:p>
            <a:endParaRPr lang="en-CA" dirty="0"/>
          </a:p>
        </p:txBody>
      </p:sp>
      <p:sp>
        <p:nvSpPr>
          <p:cNvPr id="4" name="Slide Number Placeholder 3"/>
          <p:cNvSpPr>
            <a:spLocks noGrp="1"/>
          </p:cNvSpPr>
          <p:nvPr>
            <p:ph type="sldNum" sz="quarter" idx="10"/>
          </p:nvPr>
        </p:nvSpPr>
        <p:spPr/>
        <p:txBody>
          <a:bodyPr/>
          <a:lstStyle/>
          <a:p>
            <a:fld id="{CF445083-E43C-48C3-8E9E-A09C781241C8}" type="slidenum">
              <a:rPr lang="en-CA" smtClean="0"/>
              <a:t>17</a:t>
            </a:fld>
            <a:endParaRPr lang="en-CA"/>
          </a:p>
        </p:txBody>
      </p:sp>
    </p:spTree>
    <p:extLst>
      <p:ext uri="{BB962C8B-B14F-4D97-AF65-F5344CB8AC3E}">
        <p14:creationId xmlns:p14="http://schemas.microsoft.com/office/powerpoint/2010/main" val="405977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F445083-E43C-48C3-8E9E-A09C781241C8}" type="slidenum">
              <a:rPr lang="en-CA" smtClean="0"/>
              <a:t>2</a:t>
            </a:fld>
            <a:endParaRPr lang="en-CA"/>
          </a:p>
        </p:txBody>
      </p:sp>
    </p:spTree>
    <p:extLst>
      <p:ext uri="{BB962C8B-B14F-4D97-AF65-F5344CB8AC3E}">
        <p14:creationId xmlns:p14="http://schemas.microsoft.com/office/powerpoint/2010/main" val="3418348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Sarah </a:t>
            </a:r>
          </a:p>
        </p:txBody>
      </p:sp>
      <p:sp>
        <p:nvSpPr>
          <p:cNvPr id="4" name="Slide Number Placeholder 3"/>
          <p:cNvSpPr>
            <a:spLocks noGrp="1"/>
          </p:cNvSpPr>
          <p:nvPr>
            <p:ph type="sldNum" sz="quarter" idx="10"/>
          </p:nvPr>
        </p:nvSpPr>
        <p:spPr/>
        <p:txBody>
          <a:bodyPr/>
          <a:lstStyle/>
          <a:p>
            <a:fld id="{CF445083-E43C-48C3-8E9E-A09C781241C8}" type="slidenum">
              <a:rPr lang="en-CA" smtClean="0"/>
              <a:t>3</a:t>
            </a:fld>
            <a:endParaRPr lang="en-CA"/>
          </a:p>
        </p:txBody>
      </p:sp>
    </p:spTree>
    <p:extLst>
      <p:ext uri="{BB962C8B-B14F-4D97-AF65-F5344CB8AC3E}">
        <p14:creationId xmlns:p14="http://schemas.microsoft.com/office/powerpoint/2010/main" val="1017722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Ilene</a:t>
            </a:r>
          </a:p>
          <a:p>
            <a:endParaRPr lang="en-CA" dirty="0"/>
          </a:p>
          <a:p>
            <a:r>
              <a:rPr lang="en-CA" dirty="0"/>
              <a:t>four universities – University of Toronto, York University, Ryerson University and OCAD University – and four public colleges – Centennial, Seneca, George Brown, and Humber.</a:t>
            </a:r>
          </a:p>
          <a:p>
            <a:endParaRPr lang="en-CA" dirty="0"/>
          </a:p>
          <a:p>
            <a:r>
              <a:rPr lang="en-CA" dirty="0"/>
              <a:t>Relied on the most recent sources available</a:t>
            </a:r>
          </a:p>
          <a:p>
            <a:endParaRPr lang="en-CA" dirty="0"/>
          </a:p>
          <a:p>
            <a:endParaRPr lang="en-CA" dirty="0"/>
          </a:p>
        </p:txBody>
      </p:sp>
      <p:sp>
        <p:nvSpPr>
          <p:cNvPr id="4" name="Slide Number Placeholder 3"/>
          <p:cNvSpPr>
            <a:spLocks noGrp="1"/>
          </p:cNvSpPr>
          <p:nvPr>
            <p:ph type="sldNum" sz="quarter" idx="10"/>
          </p:nvPr>
        </p:nvSpPr>
        <p:spPr/>
        <p:txBody>
          <a:bodyPr/>
          <a:lstStyle/>
          <a:p>
            <a:fld id="{CF445083-E43C-48C3-8E9E-A09C781241C8}" type="slidenum">
              <a:rPr lang="en-CA" smtClean="0"/>
              <a:t>4</a:t>
            </a:fld>
            <a:endParaRPr lang="en-CA"/>
          </a:p>
        </p:txBody>
      </p:sp>
    </p:spTree>
    <p:extLst>
      <p:ext uri="{BB962C8B-B14F-4D97-AF65-F5344CB8AC3E}">
        <p14:creationId xmlns:p14="http://schemas.microsoft.com/office/powerpoint/2010/main" val="836583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Sarah </a:t>
            </a:r>
          </a:p>
          <a:p>
            <a:endParaRPr lang="en-CA" dirty="0"/>
          </a:p>
          <a:p>
            <a:r>
              <a:rPr lang="en-CA" dirty="0"/>
              <a:t>Studying, working and immigrating to Canada is a complicated process for many international students involving three levels of government in Canada with competing roles and interests (Le, 2017 ).</a:t>
            </a:r>
          </a:p>
          <a:p>
            <a:endParaRPr lang="en-CA" dirty="0"/>
          </a:p>
          <a:p>
            <a:r>
              <a:rPr lang="en-CA" dirty="0"/>
              <a:t> Toronto– International Student Handbook (2014), Airport Welcome (2011-16), IS Festival &amp; At-Home-in-Toronto programs (2011-15)</a:t>
            </a:r>
          </a:p>
          <a:p>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fld id="{CF445083-E43C-48C3-8E9E-A09C781241C8}" type="slidenum">
              <a:rPr lang="en-CA" smtClean="0"/>
              <a:t>5</a:t>
            </a:fld>
            <a:endParaRPr lang="en-CA"/>
          </a:p>
        </p:txBody>
      </p:sp>
    </p:spTree>
    <p:extLst>
      <p:ext uri="{BB962C8B-B14F-4D97-AF65-F5344CB8AC3E}">
        <p14:creationId xmlns:p14="http://schemas.microsoft.com/office/powerpoint/2010/main" val="3238847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Ilene</a:t>
            </a:r>
          </a:p>
        </p:txBody>
      </p:sp>
      <p:sp>
        <p:nvSpPr>
          <p:cNvPr id="4" name="Slide Number Placeholder 3"/>
          <p:cNvSpPr>
            <a:spLocks noGrp="1"/>
          </p:cNvSpPr>
          <p:nvPr>
            <p:ph type="sldNum" sz="quarter" idx="10"/>
          </p:nvPr>
        </p:nvSpPr>
        <p:spPr/>
        <p:txBody>
          <a:bodyPr/>
          <a:lstStyle/>
          <a:p>
            <a:fld id="{CF445083-E43C-48C3-8E9E-A09C781241C8}" type="slidenum">
              <a:rPr lang="en-CA" smtClean="0"/>
              <a:t>6</a:t>
            </a:fld>
            <a:endParaRPr lang="en-CA"/>
          </a:p>
        </p:txBody>
      </p:sp>
    </p:spTree>
    <p:extLst>
      <p:ext uri="{BB962C8B-B14F-4D97-AF65-F5344CB8AC3E}">
        <p14:creationId xmlns:p14="http://schemas.microsoft.com/office/powerpoint/2010/main" val="2159111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ilene</a:t>
            </a:r>
            <a:endParaRPr lang="en-CA" dirty="0"/>
          </a:p>
        </p:txBody>
      </p:sp>
      <p:sp>
        <p:nvSpPr>
          <p:cNvPr id="4" name="Slide Number Placeholder 3"/>
          <p:cNvSpPr>
            <a:spLocks noGrp="1"/>
          </p:cNvSpPr>
          <p:nvPr>
            <p:ph type="sldNum" sz="quarter" idx="10"/>
          </p:nvPr>
        </p:nvSpPr>
        <p:spPr/>
        <p:txBody>
          <a:bodyPr/>
          <a:lstStyle/>
          <a:p>
            <a:fld id="{CF445083-E43C-48C3-8E9E-A09C781241C8}" type="slidenum">
              <a:rPr lang="en-CA" smtClean="0"/>
              <a:t>7</a:t>
            </a:fld>
            <a:endParaRPr lang="en-CA"/>
          </a:p>
        </p:txBody>
      </p:sp>
    </p:spTree>
    <p:extLst>
      <p:ext uri="{BB962C8B-B14F-4D97-AF65-F5344CB8AC3E}">
        <p14:creationId xmlns:p14="http://schemas.microsoft.com/office/powerpoint/2010/main" val="563038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ilene</a:t>
            </a:r>
            <a:endParaRPr lang="en-CA" dirty="0"/>
          </a:p>
        </p:txBody>
      </p:sp>
      <p:sp>
        <p:nvSpPr>
          <p:cNvPr id="4" name="Slide Number Placeholder 3"/>
          <p:cNvSpPr>
            <a:spLocks noGrp="1"/>
          </p:cNvSpPr>
          <p:nvPr>
            <p:ph type="sldNum" sz="quarter" idx="10"/>
          </p:nvPr>
        </p:nvSpPr>
        <p:spPr/>
        <p:txBody>
          <a:bodyPr/>
          <a:lstStyle/>
          <a:p>
            <a:fld id="{CF445083-E43C-48C3-8E9E-A09C781241C8}" type="slidenum">
              <a:rPr lang="en-CA" smtClean="0"/>
              <a:t>8</a:t>
            </a:fld>
            <a:endParaRPr lang="en-CA"/>
          </a:p>
        </p:txBody>
      </p:sp>
    </p:spTree>
    <p:extLst>
      <p:ext uri="{BB962C8B-B14F-4D97-AF65-F5344CB8AC3E}">
        <p14:creationId xmlns:p14="http://schemas.microsoft.com/office/powerpoint/2010/main" val="1605810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Given that approximately half of Ontario’s international students study in Toronto, we conservatively estimate that international students contribute. </a:t>
            </a:r>
          </a:p>
          <a:p>
            <a:endParaRPr lang="en-CA" dirty="0">
              <a:solidFill>
                <a:srgbClr val="C00000"/>
              </a:solidFill>
            </a:endParaRPr>
          </a:p>
          <a:p>
            <a:r>
              <a:rPr lang="en-CA" b="1" dirty="0">
                <a:solidFill>
                  <a:srgbClr val="FF0000"/>
                </a:solidFill>
              </a:rPr>
              <a:t>Note:</a:t>
            </a:r>
            <a:r>
              <a:rPr lang="en-CA" b="1" baseline="0" dirty="0">
                <a:solidFill>
                  <a:srgbClr val="FF0000"/>
                </a:solidFill>
              </a:rPr>
              <a:t> </a:t>
            </a:r>
            <a:r>
              <a:rPr lang="en-CA" b="1" dirty="0">
                <a:solidFill>
                  <a:srgbClr val="FF0000"/>
                </a:solidFill>
              </a:rPr>
              <a:t>I am not really clear on difference</a:t>
            </a:r>
            <a:r>
              <a:rPr lang="en-CA" b="1" baseline="0" dirty="0">
                <a:solidFill>
                  <a:srgbClr val="FF0000"/>
                </a:solidFill>
              </a:rPr>
              <a:t> between the 11b and the 9b cited by </a:t>
            </a:r>
            <a:r>
              <a:rPr lang="en-CA" b="1" baseline="0" dirty="0" err="1">
                <a:solidFill>
                  <a:srgbClr val="FF0000"/>
                </a:solidFill>
              </a:rPr>
              <a:t>Kunin</a:t>
            </a:r>
            <a:r>
              <a:rPr lang="en-CA" b="1" baseline="0" dirty="0">
                <a:solidFill>
                  <a:srgbClr val="FF0000"/>
                </a:solidFill>
              </a:rPr>
              <a:t>. I went with the lower figures as those are the ones we used to get the Toronto figures</a:t>
            </a:r>
            <a:endParaRPr lang="en-CA" b="1" dirty="0">
              <a:solidFill>
                <a:srgbClr val="FF0000"/>
              </a:solidFill>
            </a:endParaRPr>
          </a:p>
        </p:txBody>
      </p:sp>
      <p:sp>
        <p:nvSpPr>
          <p:cNvPr id="4" name="Slide Number Placeholder 3"/>
          <p:cNvSpPr>
            <a:spLocks noGrp="1"/>
          </p:cNvSpPr>
          <p:nvPr>
            <p:ph type="sldNum" sz="quarter" idx="10"/>
          </p:nvPr>
        </p:nvSpPr>
        <p:spPr/>
        <p:txBody>
          <a:bodyPr/>
          <a:lstStyle/>
          <a:p>
            <a:fld id="{CF445083-E43C-48C3-8E9E-A09C781241C8}" type="slidenum">
              <a:rPr lang="en-CA" smtClean="0"/>
              <a:t>9</a:t>
            </a:fld>
            <a:endParaRPr lang="en-CA"/>
          </a:p>
        </p:txBody>
      </p:sp>
    </p:spTree>
    <p:extLst>
      <p:ext uri="{BB962C8B-B14F-4D97-AF65-F5344CB8AC3E}">
        <p14:creationId xmlns:p14="http://schemas.microsoft.com/office/powerpoint/2010/main" val="3357920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14C0A6D1-B6A7-40DC-92A9-1F2AC45049F5}" type="datetimeFigureOut">
              <a:rPr lang="en-CA" smtClean="0"/>
              <a:t>19-02-25</a:t>
            </a:fld>
            <a:endParaRPr lang="en-CA"/>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CA"/>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72DE8D89-7527-4BAB-87BE-A70B3942DAA3}" type="slidenum">
              <a:rPr lang="en-CA" smtClean="0"/>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C0A6D1-B6A7-40DC-92A9-1F2AC45049F5}" type="datetimeFigureOut">
              <a:rPr lang="en-CA" smtClean="0"/>
              <a:t>19-02-25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2DE8D89-7527-4BAB-87BE-A70B3942DAA3}"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C0A6D1-B6A7-40DC-92A9-1F2AC45049F5}" type="datetimeFigureOut">
              <a:rPr lang="en-CA" smtClean="0"/>
              <a:t>19-02-25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2DE8D89-7527-4BAB-87BE-A70B3942DAA3}"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14C0A6D1-B6A7-40DC-92A9-1F2AC45049F5}" type="datetimeFigureOut">
              <a:rPr lang="en-CA" smtClean="0"/>
              <a:t>19-02-25</a:t>
            </a:fld>
            <a:endParaRPr lang="en-CA"/>
          </a:p>
        </p:txBody>
      </p:sp>
      <p:sp>
        <p:nvSpPr>
          <p:cNvPr id="9" name="Slide Number Placeholder 8"/>
          <p:cNvSpPr>
            <a:spLocks noGrp="1"/>
          </p:cNvSpPr>
          <p:nvPr>
            <p:ph type="sldNum" sz="quarter" idx="15"/>
          </p:nvPr>
        </p:nvSpPr>
        <p:spPr/>
        <p:txBody>
          <a:bodyPr rtlCol="0"/>
          <a:lstStyle/>
          <a:p>
            <a:fld id="{72DE8D89-7527-4BAB-87BE-A70B3942DAA3}" type="slidenum">
              <a:rPr lang="en-CA" smtClean="0"/>
              <a:t>‹#›</a:t>
            </a:fld>
            <a:endParaRPr lang="en-CA"/>
          </a:p>
        </p:txBody>
      </p:sp>
      <p:sp>
        <p:nvSpPr>
          <p:cNvPr id="10" name="Footer Placeholder 9"/>
          <p:cNvSpPr>
            <a:spLocks noGrp="1"/>
          </p:cNvSpPr>
          <p:nvPr>
            <p:ph type="ftr" sz="quarter" idx="16"/>
          </p:nvPr>
        </p:nvSpPr>
        <p:spPr/>
        <p:txBody>
          <a:bodyPr rtlCol="0"/>
          <a:lstStyle/>
          <a:p>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4C0A6D1-B6A7-40DC-92A9-1F2AC45049F5}" type="datetimeFigureOut">
              <a:rPr lang="en-CA" smtClean="0"/>
              <a:t>19-02-25</a:t>
            </a:fld>
            <a:endParaRPr lang="en-CA"/>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CA"/>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72DE8D89-7527-4BAB-87BE-A70B3942DAA3}" type="slidenum">
              <a:rPr lang="en-CA" smtClean="0"/>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4C0A6D1-B6A7-40DC-92A9-1F2AC45049F5}" type="datetimeFigureOut">
              <a:rPr lang="en-CA" smtClean="0"/>
              <a:t>19-02-25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2DE8D89-7527-4BAB-87BE-A70B3942DAA3}" type="slidenum">
              <a:rPr lang="en-CA" smtClean="0"/>
              <a:t>‹#›</a:t>
            </a:fld>
            <a:endParaRPr lang="en-CA"/>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14C0A6D1-B6A7-40DC-92A9-1F2AC45049F5}" type="datetimeFigureOut">
              <a:rPr lang="en-CA" smtClean="0"/>
              <a:t>19-02-25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2DE8D89-7527-4BAB-87BE-A70B3942DAA3}" type="slidenum">
              <a:rPr lang="en-CA" smtClean="0"/>
              <a:t>‹#›</a:t>
            </a:fld>
            <a:endParaRPr lang="en-CA"/>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14C0A6D1-B6A7-40DC-92A9-1F2AC45049F5}" type="datetimeFigureOut">
              <a:rPr lang="en-CA" smtClean="0"/>
              <a:t>19-02-25</a:t>
            </a:fld>
            <a:endParaRPr lang="en-CA"/>
          </a:p>
        </p:txBody>
      </p:sp>
      <p:sp>
        <p:nvSpPr>
          <p:cNvPr id="7" name="Slide Number Placeholder 6"/>
          <p:cNvSpPr>
            <a:spLocks noGrp="1"/>
          </p:cNvSpPr>
          <p:nvPr>
            <p:ph type="sldNum" sz="quarter" idx="11"/>
          </p:nvPr>
        </p:nvSpPr>
        <p:spPr/>
        <p:txBody>
          <a:bodyPr rtlCol="0"/>
          <a:lstStyle/>
          <a:p>
            <a:fld id="{72DE8D89-7527-4BAB-87BE-A70B3942DAA3}" type="slidenum">
              <a:rPr lang="en-CA" smtClean="0"/>
              <a:t>‹#›</a:t>
            </a:fld>
            <a:endParaRPr lang="en-CA"/>
          </a:p>
        </p:txBody>
      </p:sp>
      <p:sp>
        <p:nvSpPr>
          <p:cNvPr id="8" name="Footer Placeholder 7"/>
          <p:cNvSpPr>
            <a:spLocks noGrp="1"/>
          </p:cNvSpPr>
          <p:nvPr>
            <p:ph type="ftr" sz="quarter" idx="12"/>
          </p:nvPr>
        </p:nvSpPr>
        <p:spPr/>
        <p:txBody>
          <a:bodyPr rtlCol="0"/>
          <a:lstStyle/>
          <a:p>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C0A6D1-B6A7-40DC-92A9-1F2AC45049F5}" type="datetimeFigureOut">
              <a:rPr lang="en-CA" smtClean="0"/>
              <a:t>19-02-25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2DE8D89-7527-4BAB-87BE-A70B3942DAA3}"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14C0A6D1-B6A7-40DC-92A9-1F2AC45049F5}" type="datetimeFigureOut">
              <a:rPr lang="en-CA" smtClean="0"/>
              <a:t>19-02-25</a:t>
            </a:fld>
            <a:endParaRPr lang="en-CA"/>
          </a:p>
        </p:txBody>
      </p:sp>
      <p:sp>
        <p:nvSpPr>
          <p:cNvPr id="22" name="Slide Number Placeholder 21"/>
          <p:cNvSpPr>
            <a:spLocks noGrp="1"/>
          </p:cNvSpPr>
          <p:nvPr>
            <p:ph type="sldNum" sz="quarter" idx="15"/>
          </p:nvPr>
        </p:nvSpPr>
        <p:spPr/>
        <p:txBody>
          <a:bodyPr rtlCol="0"/>
          <a:lstStyle/>
          <a:p>
            <a:fld id="{72DE8D89-7527-4BAB-87BE-A70B3942DAA3}" type="slidenum">
              <a:rPr lang="en-CA" smtClean="0"/>
              <a:t>‹#›</a:t>
            </a:fld>
            <a:endParaRPr lang="en-CA"/>
          </a:p>
        </p:txBody>
      </p:sp>
      <p:sp>
        <p:nvSpPr>
          <p:cNvPr id="23" name="Footer Placeholder 22"/>
          <p:cNvSpPr>
            <a:spLocks noGrp="1"/>
          </p:cNvSpPr>
          <p:nvPr>
            <p:ph type="ftr" sz="quarter" idx="16"/>
          </p:nvPr>
        </p:nvSpPr>
        <p:spPr/>
        <p:txBody>
          <a:bodyPr rtlCol="0"/>
          <a:lstStyle/>
          <a:p>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4C0A6D1-B6A7-40DC-92A9-1F2AC45049F5}" type="datetimeFigureOut">
              <a:rPr lang="en-CA" smtClean="0"/>
              <a:t>19-02-25</a:t>
            </a:fld>
            <a:endParaRPr lang="en-CA"/>
          </a:p>
        </p:txBody>
      </p:sp>
      <p:sp>
        <p:nvSpPr>
          <p:cNvPr id="18" name="Slide Number Placeholder 17"/>
          <p:cNvSpPr>
            <a:spLocks noGrp="1"/>
          </p:cNvSpPr>
          <p:nvPr>
            <p:ph type="sldNum" sz="quarter" idx="11"/>
          </p:nvPr>
        </p:nvSpPr>
        <p:spPr/>
        <p:txBody>
          <a:bodyPr rtlCol="0"/>
          <a:lstStyle/>
          <a:p>
            <a:fld id="{72DE8D89-7527-4BAB-87BE-A70B3942DAA3}" type="slidenum">
              <a:rPr lang="en-CA" smtClean="0"/>
              <a:t>‹#›</a:t>
            </a:fld>
            <a:endParaRPr lang="en-CA"/>
          </a:p>
        </p:txBody>
      </p:sp>
      <p:sp>
        <p:nvSpPr>
          <p:cNvPr id="21" name="Footer Placeholder 20"/>
          <p:cNvSpPr>
            <a:spLocks noGrp="1"/>
          </p:cNvSpPr>
          <p:nvPr>
            <p:ph type="ftr" sz="quarter" idx="12"/>
          </p:nvPr>
        </p:nvSpPr>
        <p:spPr/>
        <p:txBody>
          <a:bodyPr rtlCol="0"/>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4C0A6D1-B6A7-40DC-92A9-1F2AC45049F5}" type="datetimeFigureOut">
              <a:rPr lang="en-CA" smtClean="0"/>
              <a:t>19-02-25</a:t>
            </a:fld>
            <a:endParaRPr lang="en-CA"/>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CA"/>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DE8D89-7527-4BAB-87BE-A70B3942DAA3}"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microsoft.com/office/2007/relationships/hdphoto" Target="../media/hdphoto1.wdp"/><Relationship Id="rId5" Type="http://schemas.openxmlformats.org/officeDocument/2006/relationships/image" Target="../media/image3.jpe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3.jpe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3.jpe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detail of city buildings in black&amp;white"/>
          <p:cNvPicPr/>
          <p:nvPr/>
        </p:nvPicPr>
        <p:blipFill>
          <a:blip r:embed="rId3" cstate="print">
            <a:alphaModFix/>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4" name="Rectangle 43" descr="colored rectangle"/>
          <p:cNvSpPr>
            <a:spLocks/>
          </p:cNvSpPr>
          <p:nvPr/>
        </p:nvSpPr>
        <p:spPr>
          <a:xfrm>
            <a:off x="0" y="1733550"/>
            <a:ext cx="7458075" cy="4143722"/>
          </a:xfrm>
          <a:prstGeom prst="rect">
            <a:avLst/>
          </a:prstGeom>
          <a:solidFill>
            <a:srgbClr val="A4063E"/>
          </a:solidFill>
          <a:ln w="25400" cap="flat" cmpd="sng" algn="ctr">
            <a:no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en-CA" sz="1350" kern="0">
              <a:solidFill>
                <a:srgbClr val="FFFFFF"/>
              </a:solidFill>
              <a:latin typeface="Microsoft Sans Serif"/>
            </a:endParaRPr>
          </a:p>
        </p:txBody>
      </p:sp>
      <p:pic>
        <p:nvPicPr>
          <p:cNvPr id="45" name="1 Resim" descr="ICE-logo.jpg"/>
          <p:cNvPicPr/>
          <p:nvPr/>
        </p:nvPicPr>
        <p:blipFill>
          <a:blip r:embed="rId5" cstate="print">
            <a:clrChange>
              <a:clrFrom>
                <a:srgbClr val="DEDEDE"/>
              </a:clrFrom>
              <a:clrTo>
                <a:srgbClr val="DEDEDE">
                  <a:alpha val="0"/>
                </a:srgbClr>
              </a:clrTo>
            </a:clrChange>
          </a:blip>
          <a:stretch>
            <a:fillRect/>
          </a:stretch>
        </p:blipFill>
        <p:spPr>
          <a:xfrm>
            <a:off x="580650" y="1933576"/>
            <a:ext cx="3089196" cy="947381"/>
          </a:xfrm>
          <a:prstGeom prst="rect">
            <a:avLst/>
          </a:prstGeom>
        </p:spPr>
      </p:pic>
      <p:pic>
        <p:nvPicPr>
          <p:cNvPr id="46" name="Picture 45"/>
          <p:cNvPicPr/>
          <p:nvPr/>
        </p:nvPicPr>
        <p:blipFill rotWithShape="1">
          <a:blip r:embed="rId6" cstate="print">
            <a:extLst>
              <a:ext uri="{28A0092B-C50C-407E-A947-70E740481C1C}">
                <a14:useLocalDpi xmlns:a14="http://schemas.microsoft.com/office/drawing/2010/main" val="0"/>
              </a:ext>
            </a:extLst>
          </a:blip>
          <a:srcRect l="11225" t="30306" r="13351" b="34085"/>
          <a:stretch/>
        </p:blipFill>
        <p:spPr bwMode="auto">
          <a:xfrm>
            <a:off x="3776050" y="1933576"/>
            <a:ext cx="3351371" cy="947380"/>
          </a:xfrm>
          <a:prstGeom prst="rect">
            <a:avLst/>
          </a:prstGeom>
          <a:ln>
            <a:noFill/>
          </a:ln>
          <a:extLst>
            <a:ext uri="{53640926-AAD7-44d8-BBD7-CCE9431645EC}">
              <a14:shadowObscured xmlns:a14="http://schemas.microsoft.com/office/drawing/2010/main"/>
            </a:ext>
          </a:extLst>
        </p:spPr>
      </p:pic>
      <p:sp>
        <p:nvSpPr>
          <p:cNvPr id="47" name="Text Box 8"/>
          <p:cNvSpPr txBox="1">
            <a:spLocks/>
          </p:cNvSpPr>
          <p:nvPr/>
        </p:nvSpPr>
        <p:spPr>
          <a:xfrm>
            <a:off x="482305" y="2892028"/>
            <a:ext cx="4665821" cy="1154786"/>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r>
              <a:rPr lang="en-CA" sz="2175" b="1" cap="all" dirty="0">
                <a:solidFill>
                  <a:srgbClr val="FFFFFF"/>
                </a:solidFill>
                <a:latin typeface="Franklin Gothic Book" panose="020B0503020102020204" pitchFamily="34" charset="0"/>
                <a:ea typeface="Times New Roman" panose="02020603050405020304" pitchFamily="18" charset="0"/>
                <a:cs typeface="Times New Roman" panose="02020603050405020304" pitchFamily="18" charset="0"/>
              </a:rPr>
              <a:t>Growing Impact: Post-secondary</a:t>
            </a:r>
          </a:p>
          <a:p>
            <a:r>
              <a:rPr lang="en-CA" sz="2175" b="1" cap="all" dirty="0">
                <a:solidFill>
                  <a:srgbClr val="FFFFFF"/>
                </a:solidFill>
                <a:latin typeface="Franklin Gothic Book" panose="020B0503020102020204" pitchFamily="34" charset="0"/>
                <a:ea typeface="Times New Roman" panose="02020603050405020304" pitchFamily="18" charset="0"/>
                <a:cs typeface="Times New Roman" panose="02020603050405020304" pitchFamily="18" charset="0"/>
              </a:rPr>
              <a:t>International Students in Toronto</a:t>
            </a:r>
          </a:p>
          <a:p>
            <a:r>
              <a:rPr lang="en-CA" sz="1950" b="1" cap="all" dirty="0">
                <a:solidFill>
                  <a:srgbClr val="FFFFFF"/>
                </a:solidFill>
                <a:latin typeface="Franklin Gothic Book" panose="020B0503020102020204" pitchFamily="34" charset="0"/>
                <a:ea typeface="Times New Roman" panose="02020603050405020304" pitchFamily="18" charset="0"/>
                <a:cs typeface="Times New Roman" panose="02020603050405020304" pitchFamily="18" charset="0"/>
              </a:rPr>
              <a:t> </a:t>
            </a:r>
            <a:endParaRPr lang="en-CA" sz="3750" b="1" cap="all" dirty="0">
              <a:solidFill>
                <a:srgbClr val="FFFFFF"/>
              </a:solidFill>
              <a:latin typeface="Franklin Gothic Book" panose="020B0503020102020204" pitchFamily="34" charset="0"/>
              <a:ea typeface="Times New Roman" panose="02020603050405020304" pitchFamily="18" charset="0"/>
              <a:cs typeface="Times New Roman" panose="02020603050405020304" pitchFamily="18" charset="0"/>
            </a:endParaRPr>
          </a:p>
          <a:p>
            <a:r>
              <a:rPr lang="en-CA" sz="1950" b="1" cap="all" dirty="0">
                <a:solidFill>
                  <a:srgbClr val="FFFFFF"/>
                </a:solidFill>
                <a:latin typeface="Franklin Gothic Book" panose="020B0503020102020204" pitchFamily="34" charset="0"/>
                <a:ea typeface="Times New Roman" panose="02020603050405020304" pitchFamily="18" charset="0"/>
                <a:cs typeface="Times New Roman" panose="02020603050405020304" pitchFamily="18" charset="0"/>
              </a:rPr>
              <a:t> </a:t>
            </a:r>
            <a:endParaRPr lang="en-CA" sz="3750" b="1" cap="all" dirty="0">
              <a:solidFill>
                <a:srgbClr val="FFFFFF"/>
              </a:solidFill>
              <a:latin typeface="Franklin Gothic Book" panose="020B0503020102020204" pitchFamily="34" charset="0"/>
              <a:ea typeface="Times New Roman" panose="02020603050405020304" pitchFamily="18" charset="0"/>
              <a:cs typeface="Times New Roman" panose="02020603050405020304" pitchFamily="18" charset="0"/>
            </a:endParaRPr>
          </a:p>
          <a:p>
            <a:r>
              <a:rPr lang="en-US" sz="1950" b="1" cap="all" dirty="0">
                <a:solidFill>
                  <a:srgbClr val="FFFFFF"/>
                </a:solidFill>
                <a:latin typeface="Franklin Gothic Book" panose="020B0503020102020204" pitchFamily="34" charset="0"/>
                <a:ea typeface="Times New Roman" panose="02020603050405020304" pitchFamily="18" charset="0"/>
                <a:cs typeface="Times New Roman" panose="02020603050405020304" pitchFamily="18" charset="0"/>
              </a:rPr>
              <a:t> </a:t>
            </a:r>
            <a:endParaRPr lang="en-CA" sz="3750" b="1" cap="all" dirty="0">
              <a:solidFill>
                <a:srgbClr val="FFFFFF"/>
              </a:solidFill>
              <a:latin typeface="Franklin Gothic Book" panose="020B0503020102020204" pitchFamily="34" charset="0"/>
              <a:ea typeface="Times New Roman" panose="02020603050405020304" pitchFamily="18" charset="0"/>
              <a:cs typeface="Times New Roman" panose="02020603050405020304" pitchFamily="18" charset="0"/>
            </a:endParaRPr>
          </a:p>
        </p:txBody>
      </p:sp>
      <p:sp>
        <p:nvSpPr>
          <p:cNvPr id="53" name="Text Box 3"/>
          <p:cNvSpPr txBox="1">
            <a:spLocks/>
          </p:cNvSpPr>
          <p:nvPr/>
        </p:nvSpPr>
        <p:spPr>
          <a:xfrm>
            <a:off x="1584348" y="3930074"/>
            <a:ext cx="4497229" cy="32194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CA" sz="1500" b="1" dirty="0">
                <a:solidFill>
                  <a:srgbClr val="FFFFFF"/>
                </a:solidFill>
                <a:latin typeface="Microsoft Sans Serif" panose="020B0604020202020204" pitchFamily="34" charset="0"/>
                <a:ea typeface="Times New Roman" panose="02020603050405020304" pitchFamily="18" charset="0"/>
                <a:cs typeface="Times New Roman" panose="02020603050405020304" pitchFamily="18" charset="0"/>
              </a:rPr>
              <a:t>By Sarah V. Wayland, PhD &amp; Ilene Hyman, PhD</a:t>
            </a:r>
          </a:p>
          <a:p>
            <a:pPr algn="ctr">
              <a:lnSpc>
                <a:spcPct val="115000"/>
              </a:lnSpc>
            </a:pPr>
            <a:r>
              <a:rPr lang="en-US" sz="1050" b="1" dirty="0">
                <a:solidFill>
                  <a:srgbClr val="FFFFFF"/>
                </a:solidFill>
                <a:latin typeface="Microsoft Sans Serif" panose="020B0604020202020204" pitchFamily="34" charset="0"/>
                <a:ea typeface="Times New Roman" panose="02020603050405020304" pitchFamily="18" charset="0"/>
                <a:cs typeface="Times New Roman" panose="02020603050405020304" pitchFamily="18" charset="0"/>
              </a:rPr>
              <a:t> </a:t>
            </a:r>
            <a:endParaRPr lang="en-CA" sz="2700" b="1" dirty="0">
              <a:solidFill>
                <a:srgbClr val="FFFFFF"/>
              </a:solidFill>
              <a:latin typeface="Microsoft Sans Serif" panose="020B0604020202020204" pitchFamily="34" charset="0"/>
              <a:ea typeface="Times New Roman" panose="02020603050405020304" pitchFamily="18" charset="0"/>
              <a:cs typeface="Times New Roman" panose="02020603050405020304" pitchFamily="18" charset="0"/>
            </a:endParaRPr>
          </a:p>
        </p:txBody>
      </p:sp>
      <p:graphicFrame>
        <p:nvGraphicFramePr>
          <p:cNvPr id="35" name="Table 34"/>
          <p:cNvGraphicFramePr>
            <a:graphicFrameLocks noGrp="1"/>
          </p:cNvGraphicFramePr>
          <p:nvPr>
            <p:extLst/>
          </p:nvPr>
        </p:nvGraphicFramePr>
        <p:xfrm>
          <a:off x="482303" y="4379475"/>
          <a:ext cx="6349841" cy="736092"/>
        </p:xfrm>
        <a:graphic>
          <a:graphicData uri="http://schemas.openxmlformats.org/drawingml/2006/table">
            <a:tbl>
              <a:tblPr/>
              <a:tblGrid>
                <a:gridCol w="6349841">
                  <a:extLst>
                    <a:ext uri="{9D8B030D-6E8A-4147-A177-3AD203B41FA5}">
                      <a16:colId xmlns="" xmlns:a16="http://schemas.microsoft.com/office/drawing/2014/main" val="20000"/>
                    </a:ext>
                  </a:extLst>
                </a:gridCol>
              </a:tblGrid>
              <a:tr h="709803">
                <a:tc>
                  <a:txBody>
                    <a:bodyPr/>
                    <a:lstStyle/>
                    <a:p>
                      <a:pPr marL="0" marR="0" algn="r">
                        <a:lnSpc>
                          <a:spcPct val="115000"/>
                        </a:lnSpc>
                        <a:spcBef>
                          <a:spcPts val="0"/>
                        </a:spcBef>
                        <a:spcAft>
                          <a:spcPts val="0"/>
                        </a:spcAft>
                      </a:pPr>
                      <a:r>
                        <a:rPr lang="en-US" sz="1400" dirty="0">
                          <a:solidFill>
                            <a:srgbClr val="FFFFFF"/>
                          </a:solidFill>
                          <a:effectLst/>
                          <a:latin typeface="Microsoft Sans Serif" panose="020B0604020202020204" pitchFamily="34" charset="0"/>
                          <a:ea typeface="Times New Roman" panose="02020603050405020304" pitchFamily="18" charset="0"/>
                          <a:cs typeface="Times New Roman" panose="02020603050405020304" pitchFamily="18" charset="0"/>
                        </a:rPr>
                        <a:t>A report commissioned by the Intergovernmental Committee for Economic and   Labour Force Development in Toronto (ICE)</a:t>
                      </a:r>
                    </a:p>
                    <a:p>
                      <a:pPr marL="0" marR="0" algn="r">
                        <a:lnSpc>
                          <a:spcPct val="115000"/>
                        </a:lnSpc>
                        <a:spcBef>
                          <a:spcPts val="0"/>
                        </a:spcBef>
                        <a:spcAft>
                          <a:spcPts val="0"/>
                        </a:spcAft>
                      </a:pPr>
                      <a:r>
                        <a:rPr lang="en-US" sz="1400" dirty="0">
                          <a:solidFill>
                            <a:srgbClr val="FFFFFF"/>
                          </a:solidFill>
                          <a:effectLst/>
                          <a:latin typeface="Microsoft Sans Serif" panose="020B0604020202020204" pitchFamily="34" charset="0"/>
                          <a:ea typeface="Times New Roman" panose="02020603050405020304" pitchFamily="18" charset="0"/>
                          <a:cs typeface="Times New Roman" panose="02020603050405020304" pitchFamily="18" charset="0"/>
                        </a:rPr>
                        <a:t>June 2018</a:t>
                      </a:r>
                      <a:endParaRPr lang="en-CA" sz="1100" dirty="0">
                        <a:solidFill>
                          <a:srgbClr val="FFFFFF"/>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txBody>
                  <a:tcPr marL="85725" marR="85725" marT="0" marB="0">
                    <a:lnL>
                      <a:noFill/>
                    </a:lnL>
                    <a:lnR>
                      <a:noFill/>
                    </a:lnR>
                    <a:lnT>
                      <a:noFill/>
                    </a:lnT>
                    <a:lnB>
                      <a:noFill/>
                    </a:lnB>
                  </a:tcPr>
                </a:tc>
                <a:extLst>
                  <a:ext uri="{0D108BD9-81ED-4DB2-BD59-A6C34878D82A}">
                    <a16:rowId xmlns="" xmlns:a16="http://schemas.microsoft.com/office/drawing/2014/main" val="10000"/>
                  </a:ext>
                </a:extLst>
              </a:tr>
            </a:tbl>
          </a:graphicData>
        </a:graphic>
      </p:graphicFrame>
      <p:sp>
        <p:nvSpPr>
          <p:cNvPr id="38" name="TextBox 37"/>
          <p:cNvSpPr txBox="1"/>
          <p:nvPr/>
        </p:nvSpPr>
        <p:spPr>
          <a:xfrm>
            <a:off x="647700" y="5400675"/>
            <a:ext cx="5248275" cy="300082"/>
          </a:xfrm>
          <a:prstGeom prst="rect">
            <a:avLst/>
          </a:prstGeom>
          <a:noFill/>
        </p:spPr>
        <p:txBody>
          <a:bodyPr wrap="square" rtlCol="0">
            <a:spAutoFit/>
          </a:bodyPr>
          <a:lstStyle/>
          <a:p>
            <a:endParaRPr lang="en-CA" sz="1350" dirty="0"/>
          </a:p>
        </p:txBody>
      </p:sp>
      <p:graphicFrame>
        <p:nvGraphicFramePr>
          <p:cNvPr id="41" name="Table 40"/>
          <p:cNvGraphicFramePr>
            <a:graphicFrameLocks noGrp="1"/>
          </p:cNvGraphicFramePr>
          <p:nvPr>
            <p:extLst/>
          </p:nvPr>
        </p:nvGraphicFramePr>
        <p:xfrm>
          <a:off x="482306" y="4913572"/>
          <a:ext cx="5762625" cy="750384"/>
        </p:xfrm>
        <a:graphic>
          <a:graphicData uri="http://schemas.openxmlformats.org/drawingml/2006/table">
            <a:tbl>
              <a:tblPr/>
              <a:tblGrid>
                <a:gridCol w="5762625">
                  <a:extLst>
                    <a:ext uri="{9D8B030D-6E8A-4147-A177-3AD203B41FA5}">
                      <a16:colId xmlns="" xmlns:a16="http://schemas.microsoft.com/office/drawing/2014/main" val="20000"/>
                    </a:ext>
                  </a:extLst>
                </a:gridCol>
              </a:tblGrid>
              <a:tr h="750384">
                <a:tc>
                  <a:txBody>
                    <a:bodyPr/>
                    <a:lstStyle/>
                    <a:p>
                      <a:pPr marL="0" marR="0" algn="l">
                        <a:lnSpc>
                          <a:spcPct val="115000"/>
                        </a:lnSpc>
                        <a:spcBef>
                          <a:spcPts val="0"/>
                        </a:spcBef>
                        <a:spcAft>
                          <a:spcPts val="0"/>
                        </a:spcAft>
                      </a:pPr>
                      <a:r>
                        <a:rPr lang="en-CA" sz="1400" b="1" dirty="0">
                          <a:solidFill>
                            <a:srgbClr val="FFFFFF"/>
                          </a:solidFill>
                          <a:effectLst/>
                          <a:latin typeface="Franklin Gothic Book" panose="020B0503020102020204" pitchFamily="34" charset="0"/>
                          <a:ea typeface="Times New Roman" panose="02020603050405020304" pitchFamily="18" charset="0"/>
                          <a:cs typeface="Times New Roman" panose="02020603050405020304" pitchFamily="18" charset="0"/>
                        </a:rPr>
                        <a:t>WEDNESDAY, FEBRUARY 13, 2019</a:t>
                      </a:r>
                      <a:endParaRPr lang="en-CA" sz="1100" dirty="0">
                        <a:solidFill>
                          <a:srgbClr val="FFFFFF"/>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p>
                      <a:pPr marL="0" marR="0" algn="l">
                        <a:lnSpc>
                          <a:spcPct val="115000"/>
                        </a:lnSpc>
                        <a:spcBef>
                          <a:spcPts val="0"/>
                        </a:spcBef>
                        <a:spcAft>
                          <a:spcPts val="0"/>
                        </a:spcAft>
                      </a:pPr>
                      <a:r>
                        <a:rPr lang="en-CA" sz="1400" b="1" dirty="0">
                          <a:solidFill>
                            <a:srgbClr val="FFFFFF"/>
                          </a:solidFill>
                          <a:effectLst/>
                          <a:latin typeface="Franklin Gothic Book" panose="020B0503020102020204" pitchFamily="34" charset="0"/>
                          <a:ea typeface="Times New Roman" panose="02020603050405020304" pitchFamily="18" charset="0"/>
                          <a:cs typeface="Times New Roman" panose="02020603050405020304" pitchFamily="18" charset="0"/>
                        </a:rPr>
                        <a:t>9:15 a.m. - 12:00 p.m. I 46TH FLOOR  Suite 4620</a:t>
                      </a:r>
                    </a:p>
                    <a:p>
                      <a:pPr marL="0" marR="0" algn="l">
                        <a:lnSpc>
                          <a:spcPct val="115000"/>
                        </a:lnSpc>
                        <a:spcBef>
                          <a:spcPts val="0"/>
                        </a:spcBef>
                        <a:spcAft>
                          <a:spcPts val="0"/>
                        </a:spcAft>
                      </a:pPr>
                      <a:r>
                        <a:rPr lang="en-CA" sz="1400" b="1" dirty="0">
                          <a:solidFill>
                            <a:srgbClr val="FFFFFF"/>
                          </a:solidFill>
                          <a:effectLst/>
                          <a:latin typeface="Franklin Gothic Book" panose="020B0503020102020204" pitchFamily="34" charset="0"/>
                          <a:ea typeface="Times New Roman" panose="02020603050405020304" pitchFamily="18" charset="0"/>
                          <a:cs typeface="Times New Roman" panose="02020603050405020304" pitchFamily="18" charset="0"/>
                        </a:rPr>
                        <a:t>Northeastern</a:t>
                      </a:r>
                      <a:r>
                        <a:rPr lang="en-CA" sz="1400" b="1" baseline="0" dirty="0">
                          <a:solidFill>
                            <a:srgbClr val="FFFFFF"/>
                          </a:solidFill>
                          <a:effectLst/>
                          <a:latin typeface="Franklin Gothic Book" panose="020B0503020102020204" pitchFamily="34" charset="0"/>
                          <a:ea typeface="Times New Roman" panose="02020603050405020304" pitchFamily="18" charset="0"/>
                          <a:cs typeface="Times New Roman" panose="02020603050405020304" pitchFamily="18" charset="0"/>
                        </a:rPr>
                        <a:t> University – Toronto, First Canadian Place</a:t>
                      </a:r>
                      <a:endParaRPr lang="en-CA" sz="1100" dirty="0">
                        <a:solidFill>
                          <a:srgbClr val="FFFFFF"/>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txBody>
                  <a:tcPr marL="85725" marR="85725" marT="0" marB="0">
                    <a:lnL>
                      <a:noFill/>
                    </a:lnL>
                    <a:lnR>
                      <a:noFill/>
                    </a:lnR>
                    <a:lnT>
                      <a:noFill/>
                    </a:lnT>
                    <a:lnB>
                      <a:noFill/>
                    </a:lnB>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582513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Impacts from the </a:t>
            </a:r>
            <a:r>
              <a:rPr lang="en-CA" b="1" dirty="0"/>
              <a:t>Presence</a:t>
            </a:r>
            <a:r>
              <a:rPr lang="en-CA" dirty="0"/>
              <a:t> of International Students</a:t>
            </a:r>
          </a:p>
        </p:txBody>
      </p:sp>
      <p:sp>
        <p:nvSpPr>
          <p:cNvPr id="3" name="Content Placeholder 2"/>
          <p:cNvSpPr>
            <a:spLocks noGrp="1"/>
          </p:cNvSpPr>
          <p:nvPr>
            <p:ph sz="quarter" idx="1"/>
          </p:nvPr>
        </p:nvSpPr>
        <p:spPr/>
        <p:txBody>
          <a:bodyPr/>
          <a:lstStyle/>
          <a:p>
            <a:endParaRPr lang="en-CA" dirty="0"/>
          </a:p>
          <a:p>
            <a:endParaRPr lang="en-CA" dirty="0"/>
          </a:p>
          <a:p>
            <a:pPr marL="0" indent="0">
              <a:buNone/>
            </a:pPr>
            <a:r>
              <a:rPr lang="en-CA" dirty="0"/>
              <a:t>International students bring important perspectives, outside the bubble…We ask [our design students] to be in dialog with one another a lot, to give feedback on each others’ work. These connections and social capital will only help our students in the world, to be prepared for the global marketplace. It’s a pretty big advantage. </a:t>
            </a:r>
          </a:p>
          <a:p>
            <a:pPr marL="365760" lvl="1" indent="0">
              <a:buNone/>
            </a:pPr>
            <a:r>
              <a:rPr lang="en-CA" dirty="0"/>
              <a:t>-- Deanne Fisher, Vice Provost, Students and International, OCADU</a:t>
            </a:r>
          </a:p>
        </p:txBody>
      </p:sp>
    </p:spTree>
    <p:extLst>
      <p:ext uri="{BB962C8B-B14F-4D97-AF65-F5344CB8AC3E}">
        <p14:creationId xmlns:p14="http://schemas.microsoft.com/office/powerpoint/2010/main" val="217469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Impacts from the </a:t>
            </a:r>
            <a:r>
              <a:rPr lang="en-CA" b="1" dirty="0"/>
              <a:t>Revenue</a:t>
            </a:r>
            <a:r>
              <a:rPr lang="en-CA" dirty="0"/>
              <a:t> of International Students: Universities</a:t>
            </a:r>
          </a:p>
        </p:txBody>
      </p:sp>
      <p:sp>
        <p:nvSpPr>
          <p:cNvPr id="3" name="Content Placeholder 2"/>
          <p:cNvSpPr>
            <a:spLocks noGrp="1"/>
          </p:cNvSpPr>
          <p:nvPr>
            <p:ph sz="quarter" idx="1"/>
          </p:nvPr>
        </p:nvSpPr>
        <p:spPr/>
        <p:txBody>
          <a:bodyPr>
            <a:normAutofit/>
          </a:bodyPr>
          <a:lstStyle/>
          <a:p>
            <a:endParaRPr lang="en-CA" dirty="0"/>
          </a:p>
          <a:p>
            <a:r>
              <a:rPr lang="en-CA" dirty="0"/>
              <a:t>International undergrad tuition &gt; tuition and grants from domestic student enrolment.  </a:t>
            </a:r>
          </a:p>
          <a:p>
            <a:r>
              <a:rPr lang="en-CA" dirty="0"/>
              <a:t>international students were 11% of Ontario’s undergraduate university student population, but  generated approximately 28% of the total tuition revenue in the Ontario university sector (2014). </a:t>
            </a:r>
          </a:p>
          <a:p>
            <a:r>
              <a:rPr lang="en-CA" dirty="0"/>
              <a:t>At University of Toronto, international students contributed more than half of the university’s $1.3 billion in tuition revenue </a:t>
            </a:r>
          </a:p>
        </p:txBody>
      </p:sp>
    </p:spTree>
    <p:extLst>
      <p:ext uri="{BB962C8B-B14F-4D97-AF65-F5344CB8AC3E}">
        <p14:creationId xmlns:p14="http://schemas.microsoft.com/office/powerpoint/2010/main" val="1364300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Impacts from the Revenue of International Students: Colleges</a:t>
            </a:r>
          </a:p>
        </p:txBody>
      </p:sp>
      <p:sp>
        <p:nvSpPr>
          <p:cNvPr id="3" name="Content Placeholder 2"/>
          <p:cNvSpPr>
            <a:spLocks noGrp="1"/>
          </p:cNvSpPr>
          <p:nvPr>
            <p:ph sz="quarter" idx="1"/>
          </p:nvPr>
        </p:nvSpPr>
        <p:spPr/>
        <p:txBody>
          <a:bodyPr>
            <a:normAutofit fontScale="92500"/>
          </a:bodyPr>
          <a:lstStyle/>
          <a:p>
            <a:r>
              <a:rPr lang="en-CA" dirty="0"/>
              <a:t>PwC report - three categories of fiscal pressures on Ontario’s colleges: </a:t>
            </a:r>
          </a:p>
          <a:p>
            <a:pPr lvl="1"/>
            <a:r>
              <a:rPr lang="en-CA" dirty="0"/>
              <a:t>Demographics: fewer domestic students</a:t>
            </a:r>
          </a:p>
          <a:p>
            <a:pPr lvl="1"/>
            <a:r>
              <a:rPr lang="en-CA" dirty="0"/>
              <a:t>Revenues: Government funding per student is below rate of inflation. Regulations have limited colleges’ ability to increase tuition or raise revenues from other sources</a:t>
            </a:r>
          </a:p>
          <a:p>
            <a:pPr lvl="1"/>
            <a:r>
              <a:rPr lang="en-CA" dirty="0"/>
              <a:t>Expenses: growing backlogs of deferred maintenance as well as new provincial program and reporting requirements that have not been accompanied by increases in revenues </a:t>
            </a:r>
          </a:p>
          <a:p>
            <a:endParaRPr lang="en-CA" dirty="0"/>
          </a:p>
          <a:p>
            <a:r>
              <a:rPr lang="en-CA" dirty="0"/>
              <a:t>The proportion of total tuition revenues from international tuition among Toronto’s public colleges grew from around 20% (2008-09) to 40% (2014-15)</a:t>
            </a:r>
          </a:p>
          <a:p>
            <a:endParaRPr lang="en-CA" dirty="0"/>
          </a:p>
        </p:txBody>
      </p:sp>
    </p:spTree>
    <p:extLst>
      <p:ext uri="{BB962C8B-B14F-4D97-AF65-F5344CB8AC3E}">
        <p14:creationId xmlns:p14="http://schemas.microsoft.com/office/powerpoint/2010/main" val="930365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Impact on Access to Post-Secondary Programs </a:t>
            </a:r>
          </a:p>
        </p:txBody>
      </p:sp>
      <p:sp>
        <p:nvSpPr>
          <p:cNvPr id="3" name="Content Placeholder 2"/>
          <p:cNvSpPr>
            <a:spLocks noGrp="1"/>
          </p:cNvSpPr>
          <p:nvPr>
            <p:ph sz="quarter" idx="1"/>
          </p:nvPr>
        </p:nvSpPr>
        <p:spPr/>
        <p:txBody>
          <a:bodyPr/>
          <a:lstStyle/>
          <a:p>
            <a:r>
              <a:rPr lang="en-CA" dirty="0"/>
              <a:t>No evidence found that international students displaced domestic students or made it more difficult for domestic students to access post-secondary education</a:t>
            </a:r>
          </a:p>
          <a:p>
            <a:r>
              <a:rPr lang="en-CA" dirty="0"/>
              <a:t>They generally do not compete for the same spaces</a:t>
            </a:r>
          </a:p>
          <a:p>
            <a:r>
              <a:rPr lang="en-CA" dirty="0"/>
              <a:t>Colleges also have a mandate to serve local regional and vocational needs. With the cooperation of local employers</a:t>
            </a:r>
          </a:p>
        </p:txBody>
      </p:sp>
    </p:spTree>
    <p:extLst>
      <p:ext uri="{BB962C8B-B14F-4D97-AF65-F5344CB8AC3E}">
        <p14:creationId xmlns:p14="http://schemas.microsoft.com/office/powerpoint/2010/main" val="2842297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Post-Graduation Transitions</a:t>
            </a:r>
          </a:p>
        </p:txBody>
      </p:sp>
      <p:sp>
        <p:nvSpPr>
          <p:cNvPr id="3" name="Content Placeholder 2"/>
          <p:cNvSpPr>
            <a:spLocks noGrp="1"/>
          </p:cNvSpPr>
          <p:nvPr>
            <p:ph sz="quarter" idx="1"/>
          </p:nvPr>
        </p:nvSpPr>
        <p:spPr/>
        <p:txBody>
          <a:bodyPr/>
          <a:lstStyle/>
          <a:p>
            <a:r>
              <a:rPr lang="en-CA" dirty="0"/>
              <a:t>PGWPs more than doubled between 2008 and 2014</a:t>
            </a:r>
          </a:p>
          <a:p>
            <a:r>
              <a:rPr lang="en-CA" dirty="0"/>
              <a:t>53% of Ontario international students received PGWPs in 2011</a:t>
            </a:r>
          </a:p>
          <a:p>
            <a:r>
              <a:rPr lang="en-CA" dirty="0"/>
              <a:t>Use of PGWP appears to be higher in college sector: college students are older, often with a postsecondary credential prior to arrival, &amp; career focused</a:t>
            </a:r>
          </a:p>
          <a:p>
            <a:r>
              <a:rPr lang="en-CA" dirty="0"/>
              <a:t>Pathways to PR not always straightforward &amp; knowledge among applicants not always accurate</a:t>
            </a:r>
          </a:p>
        </p:txBody>
      </p:sp>
    </p:spTree>
    <p:extLst>
      <p:ext uri="{BB962C8B-B14F-4D97-AF65-F5344CB8AC3E}">
        <p14:creationId xmlns:p14="http://schemas.microsoft.com/office/powerpoint/2010/main" val="2606187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Post-Graduation Challenges </a:t>
            </a:r>
          </a:p>
        </p:txBody>
      </p:sp>
      <p:sp>
        <p:nvSpPr>
          <p:cNvPr id="3" name="Content Placeholder 2"/>
          <p:cNvSpPr>
            <a:spLocks noGrp="1"/>
          </p:cNvSpPr>
          <p:nvPr>
            <p:ph sz="quarter" idx="1"/>
          </p:nvPr>
        </p:nvSpPr>
        <p:spPr/>
        <p:txBody>
          <a:bodyPr/>
          <a:lstStyle/>
          <a:p>
            <a:r>
              <a:rPr lang="en-CA" dirty="0"/>
              <a:t>Finding employment</a:t>
            </a:r>
          </a:p>
          <a:p>
            <a:endParaRPr lang="en-CA" dirty="0"/>
          </a:p>
          <a:p>
            <a:r>
              <a:rPr lang="en-CA" dirty="0"/>
              <a:t>Starting a business</a:t>
            </a:r>
          </a:p>
          <a:p>
            <a:endParaRPr lang="en-CA" dirty="0"/>
          </a:p>
          <a:p>
            <a:r>
              <a:rPr lang="en-CA" dirty="0"/>
              <a:t>Lack of Transitional Services and Supports </a:t>
            </a:r>
          </a:p>
          <a:p>
            <a:endParaRPr lang="en-CA" dirty="0"/>
          </a:p>
          <a:p>
            <a:r>
              <a:rPr lang="en-CA" dirty="0"/>
              <a:t>Inflexibility of Post-Graduation Work Permits</a:t>
            </a:r>
          </a:p>
        </p:txBody>
      </p:sp>
    </p:spTree>
    <p:extLst>
      <p:ext uri="{BB962C8B-B14F-4D97-AF65-F5344CB8AC3E}">
        <p14:creationId xmlns:p14="http://schemas.microsoft.com/office/powerpoint/2010/main" val="1256860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Factors associated with Local Retention and Outcomes: Research</a:t>
            </a:r>
          </a:p>
        </p:txBody>
      </p:sp>
      <p:sp>
        <p:nvSpPr>
          <p:cNvPr id="3" name="Content Placeholder 2"/>
          <p:cNvSpPr>
            <a:spLocks noGrp="1"/>
          </p:cNvSpPr>
          <p:nvPr>
            <p:ph sz="quarter" idx="1"/>
          </p:nvPr>
        </p:nvSpPr>
        <p:spPr/>
        <p:txBody>
          <a:bodyPr>
            <a:normAutofit/>
          </a:bodyPr>
          <a:lstStyle/>
          <a:p>
            <a:r>
              <a:rPr lang="en-CA" dirty="0"/>
              <a:t>Internal migration trends indicate that Canadian immigrants are increasingly moving away from large labour markets into smaller economies.</a:t>
            </a:r>
          </a:p>
          <a:p>
            <a:r>
              <a:rPr lang="en-CA" dirty="0"/>
              <a:t>Economic factors very important</a:t>
            </a:r>
          </a:p>
          <a:p>
            <a:r>
              <a:rPr lang="en-CA" dirty="0"/>
              <a:t>High retention of OINP</a:t>
            </a:r>
          </a:p>
          <a:p>
            <a:r>
              <a:rPr lang="en-CA" dirty="0"/>
              <a:t>Decision by IS to apply for PR associated with having Canadian friends, perceptions of safety, &amp; number of years living in a community </a:t>
            </a:r>
          </a:p>
          <a:p>
            <a:r>
              <a:rPr lang="en-CA" dirty="0"/>
              <a:t>skills-based education obtained through colleges is more beneficial for retaining students in their communities than university degrees</a:t>
            </a:r>
          </a:p>
        </p:txBody>
      </p:sp>
    </p:spTree>
    <p:extLst>
      <p:ext uri="{BB962C8B-B14F-4D97-AF65-F5344CB8AC3E}">
        <p14:creationId xmlns:p14="http://schemas.microsoft.com/office/powerpoint/2010/main" val="2686772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Conclusions and Next Steps (1)</a:t>
            </a:r>
          </a:p>
        </p:txBody>
      </p:sp>
      <p:sp>
        <p:nvSpPr>
          <p:cNvPr id="3" name="Content Placeholder 2"/>
          <p:cNvSpPr>
            <a:spLocks noGrp="1"/>
          </p:cNvSpPr>
          <p:nvPr>
            <p:ph sz="quarter" idx="1"/>
          </p:nvPr>
        </p:nvSpPr>
        <p:spPr/>
        <p:txBody>
          <a:bodyPr>
            <a:normAutofit/>
          </a:bodyPr>
          <a:lstStyle/>
          <a:p>
            <a:endParaRPr lang="en-CA" dirty="0"/>
          </a:p>
          <a:p>
            <a:r>
              <a:rPr lang="en-CA" dirty="0"/>
              <a:t>During Study</a:t>
            </a:r>
          </a:p>
          <a:p>
            <a:endParaRPr lang="en-CA" dirty="0"/>
          </a:p>
          <a:p>
            <a:pPr lvl="1"/>
            <a:r>
              <a:rPr lang="en-CA" dirty="0"/>
              <a:t>Welcome and support</a:t>
            </a:r>
          </a:p>
          <a:p>
            <a:pPr lvl="1"/>
            <a:r>
              <a:rPr lang="en-CA" dirty="0"/>
              <a:t>Levering their value on campus</a:t>
            </a:r>
          </a:p>
          <a:p>
            <a:pPr lvl="1"/>
            <a:r>
              <a:rPr lang="en-CA" dirty="0"/>
              <a:t>Creating community connections</a:t>
            </a:r>
          </a:p>
          <a:p>
            <a:pPr lvl="1"/>
            <a:r>
              <a:rPr lang="en-CA" dirty="0"/>
              <a:t>Improving employment prospects</a:t>
            </a:r>
          </a:p>
          <a:p>
            <a:pPr lvl="1"/>
            <a:r>
              <a:rPr lang="en-CA" dirty="0"/>
              <a:t>Fostering entrepreneurship</a:t>
            </a:r>
          </a:p>
          <a:p>
            <a:pPr lvl="1"/>
            <a:endParaRPr lang="en-CA" dirty="0"/>
          </a:p>
          <a:p>
            <a:endParaRPr lang="en-CA" dirty="0"/>
          </a:p>
        </p:txBody>
      </p:sp>
    </p:spTree>
    <p:extLst>
      <p:ext uri="{BB962C8B-B14F-4D97-AF65-F5344CB8AC3E}">
        <p14:creationId xmlns:p14="http://schemas.microsoft.com/office/powerpoint/2010/main" val="1944725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Conclusions and Next Steps (2)</a:t>
            </a:r>
          </a:p>
        </p:txBody>
      </p:sp>
      <p:sp>
        <p:nvSpPr>
          <p:cNvPr id="3" name="Content Placeholder 2"/>
          <p:cNvSpPr>
            <a:spLocks noGrp="1"/>
          </p:cNvSpPr>
          <p:nvPr>
            <p:ph sz="quarter" idx="1"/>
          </p:nvPr>
        </p:nvSpPr>
        <p:spPr/>
        <p:txBody>
          <a:bodyPr/>
          <a:lstStyle/>
          <a:p>
            <a:r>
              <a:rPr lang="en-CA" dirty="0"/>
              <a:t>Post Graduation </a:t>
            </a:r>
          </a:p>
          <a:p>
            <a:pPr lvl="1"/>
            <a:r>
              <a:rPr lang="en-CA" dirty="0"/>
              <a:t>Provision of transitional supports</a:t>
            </a:r>
          </a:p>
          <a:p>
            <a:pPr lvl="1"/>
            <a:r>
              <a:rPr lang="en-CA" dirty="0"/>
              <a:t>Marketing their value</a:t>
            </a:r>
          </a:p>
          <a:p>
            <a:pPr lvl="1"/>
            <a:endParaRPr lang="en-CA" dirty="0"/>
          </a:p>
          <a:p>
            <a:r>
              <a:rPr lang="en-CA" dirty="0"/>
              <a:t>Transition to Permanent Residence</a:t>
            </a:r>
          </a:p>
          <a:p>
            <a:pPr lvl="1"/>
            <a:r>
              <a:rPr lang="en-CA" dirty="0"/>
              <a:t>Encourage early immigration planning</a:t>
            </a:r>
          </a:p>
          <a:p>
            <a:pPr lvl="1"/>
            <a:r>
              <a:rPr lang="en-CA" dirty="0"/>
              <a:t>Ease immigration requirements</a:t>
            </a:r>
          </a:p>
          <a:p>
            <a:pPr lvl="1"/>
            <a:r>
              <a:rPr lang="en-CA" dirty="0"/>
              <a:t>Collect more comprehensive data </a:t>
            </a:r>
          </a:p>
          <a:p>
            <a:endParaRPr lang="en-CA" dirty="0"/>
          </a:p>
        </p:txBody>
      </p:sp>
    </p:spTree>
    <p:extLst>
      <p:ext uri="{BB962C8B-B14F-4D97-AF65-F5344CB8AC3E}">
        <p14:creationId xmlns:p14="http://schemas.microsoft.com/office/powerpoint/2010/main" val="363422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detail of city buildings in black&amp;white"/>
          <p:cNvPicPr/>
          <p:nvPr/>
        </p:nvPicPr>
        <p:blipFill>
          <a:blip r:embed="rId2" cstate="print">
            <a:alphaModFix/>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4" name="Rectangle 43" descr="colored rectangle"/>
          <p:cNvSpPr>
            <a:spLocks/>
          </p:cNvSpPr>
          <p:nvPr/>
        </p:nvSpPr>
        <p:spPr>
          <a:xfrm>
            <a:off x="0" y="1733550"/>
            <a:ext cx="7458075" cy="4143722"/>
          </a:xfrm>
          <a:prstGeom prst="rect">
            <a:avLst/>
          </a:prstGeom>
          <a:solidFill>
            <a:srgbClr val="A4063E"/>
          </a:solidFill>
          <a:ln w="25400" cap="flat" cmpd="sng" algn="ctr">
            <a:no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en-CA" sz="1350" kern="0">
              <a:solidFill>
                <a:srgbClr val="FFFFFF"/>
              </a:solidFill>
              <a:latin typeface="Microsoft Sans Serif"/>
            </a:endParaRPr>
          </a:p>
        </p:txBody>
      </p:sp>
      <p:pic>
        <p:nvPicPr>
          <p:cNvPr id="45" name="1 Resim" descr="ICE-logo.jpg"/>
          <p:cNvPicPr/>
          <p:nvPr/>
        </p:nvPicPr>
        <p:blipFill>
          <a:blip r:embed="rId4" cstate="print">
            <a:clrChange>
              <a:clrFrom>
                <a:srgbClr val="DEDEDE"/>
              </a:clrFrom>
              <a:clrTo>
                <a:srgbClr val="DEDEDE">
                  <a:alpha val="0"/>
                </a:srgbClr>
              </a:clrTo>
            </a:clrChange>
          </a:blip>
          <a:stretch>
            <a:fillRect/>
          </a:stretch>
        </p:blipFill>
        <p:spPr>
          <a:xfrm>
            <a:off x="580650" y="1933576"/>
            <a:ext cx="3089196" cy="947381"/>
          </a:xfrm>
          <a:prstGeom prst="rect">
            <a:avLst/>
          </a:prstGeom>
        </p:spPr>
      </p:pic>
      <p:pic>
        <p:nvPicPr>
          <p:cNvPr id="46" name="Picture 45"/>
          <p:cNvPicPr/>
          <p:nvPr/>
        </p:nvPicPr>
        <p:blipFill rotWithShape="1">
          <a:blip r:embed="rId5" cstate="print">
            <a:extLst>
              <a:ext uri="{28A0092B-C50C-407E-A947-70E740481C1C}">
                <a14:useLocalDpi xmlns:a14="http://schemas.microsoft.com/office/drawing/2010/main" val="0"/>
              </a:ext>
            </a:extLst>
          </a:blip>
          <a:srcRect l="11225" t="30306" r="13351" b="34085"/>
          <a:stretch/>
        </p:blipFill>
        <p:spPr bwMode="auto">
          <a:xfrm>
            <a:off x="3776050" y="1933576"/>
            <a:ext cx="3351371" cy="947380"/>
          </a:xfrm>
          <a:prstGeom prst="rect">
            <a:avLst/>
          </a:prstGeom>
          <a:ln>
            <a:noFill/>
          </a:ln>
          <a:extLst>
            <a:ext uri="{53640926-AAD7-44d8-BBD7-CCE9431645EC}">
              <a14:shadowObscured xmlns:a14="http://schemas.microsoft.com/office/drawing/2010/main"/>
            </a:ext>
          </a:extLst>
        </p:spPr>
      </p:pic>
      <p:sp>
        <p:nvSpPr>
          <p:cNvPr id="47" name="Text Box 8"/>
          <p:cNvSpPr txBox="1">
            <a:spLocks/>
          </p:cNvSpPr>
          <p:nvPr/>
        </p:nvSpPr>
        <p:spPr>
          <a:xfrm>
            <a:off x="482305" y="2892028"/>
            <a:ext cx="4665821" cy="1154786"/>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r>
              <a:rPr lang="en-CA" sz="2175" b="1" cap="all" dirty="0">
                <a:solidFill>
                  <a:srgbClr val="FFFFFF"/>
                </a:solidFill>
                <a:latin typeface="Franklin Gothic Book" panose="020B0503020102020204" pitchFamily="34" charset="0"/>
                <a:ea typeface="Times New Roman" panose="02020603050405020304" pitchFamily="18" charset="0"/>
                <a:cs typeface="Times New Roman" panose="02020603050405020304" pitchFamily="18" charset="0"/>
              </a:rPr>
              <a:t>Growing Impact: Post-secondary</a:t>
            </a:r>
          </a:p>
          <a:p>
            <a:r>
              <a:rPr lang="en-CA" sz="2175" b="1" cap="all" dirty="0">
                <a:solidFill>
                  <a:srgbClr val="FFFFFF"/>
                </a:solidFill>
                <a:latin typeface="Franklin Gothic Book" panose="020B0503020102020204" pitchFamily="34" charset="0"/>
                <a:ea typeface="Times New Roman" panose="02020603050405020304" pitchFamily="18" charset="0"/>
                <a:cs typeface="Times New Roman" panose="02020603050405020304" pitchFamily="18" charset="0"/>
              </a:rPr>
              <a:t>International Students in Toronto</a:t>
            </a:r>
          </a:p>
          <a:p>
            <a:r>
              <a:rPr lang="en-CA" sz="1950" b="1" cap="all" dirty="0">
                <a:solidFill>
                  <a:srgbClr val="FFFFFF"/>
                </a:solidFill>
                <a:latin typeface="Franklin Gothic Book" panose="020B0503020102020204" pitchFamily="34" charset="0"/>
                <a:ea typeface="Times New Roman" panose="02020603050405020304" pitchFamily="18" charset="0"/>
                <a:cs typeface="Times New Roman" panose="02020603050405020304" pitchFamily="18" charset="0"/>
              </a:rPr>
              <a:t> </a:t>
            </a:r>
            <a:endParaRPr lang="en-CA" sz="3750" b="1" cap="all" dirty="0">
              <a:solidFill>
                <a:srgbClr val="FFFFFF"/>
              </a:solidFill>
              <a:latin typeface="Franklin Gothic Book" panose="020B0503020102020204" pitchFamily="34" charset="0"/>
              <a:ea typeface="Times New Roman" panose="02020603050405020304" pitchFamily="18" charset="0"/>
              <a:cs typeface="Times New Roman" panose="02020603050405020304" pitchFamily="18" charset="0"/>
            </a:endParaRPr>
          </a:p>
          <a:p>
            <a:r>
              <a:rPr lang="en-CA" sz="1950" b="1" cap="all" dirty="0">
                <a:solidFill>
                  <a:srgbClr val="FFFFFF"/>
                </a:solidFill>
                <a:latin typeface="Franklin Gothic Book" panose="020B0503020102020204" pitchFamily="34" charset="0"/>
                <a:ea typeface="Times New Roman" panose="02020603050405020304" pitchFamily="18" charset="0"/>
                <a:cs typeface="Times New Roman" panose="02020603050405020304" pitchFamily="18" charset="0"/>
              </a:rPr>
              <a:t> </a:t>
            </a:r>
            <a:endParaRPr lang="en-CA" sz="3750" b="1" cap="all" dirty="0">
              <a:solidFill>
                <a:srgbClr val="FFFFFF"/>
              </a:solidFill>
              <a:latin typeface="Franklin Gothic Book" panose="020B0503020102020204" pitchFamily="34" charset="0"/>
              <a:ea typeface="Times New Roman" panose="02020603050405020304" pitchFamily="18" charset="0"/>
              <a:cs typeface="Times New Roman" panose="02020603050405020304" pitchFamily="18" charset="0"/>
            </a:endParaRPr>
          </a:p>
          <a:p>
            <a:r>
              <a:rPr lang="en-US" sz="1950" b="1" cap="all" dirty="0">
                <a:solidFill>
                  <a:srgbClr val="FFFFFF"/>
                </a:solidFill>
                <a:latin typeface="Franklin Gothic Book" panose="020B0503020102020204" pitchFamily="34" charset="0"/>
                <a:ea typeface="Times New Roman" panose="02020603050405020304" pitchFamily="18" charset="0"/>
                <a:cs typeface="Times New Roman" panose="02020603050405020304" pitchFamily="18" charset="0"/>
              </a:rPr>
              <a:t> </a:t>
            </a:r>
            <a:endParaRPr lang="en-CA" sz="3750" b="1" cap="all" dirty="0">
              <a:solidFill>
                <a:srgbClr val="FFFFFF"/>
              </a:solidFill>
              <a:latin typeface="Franklin Gothic Book" panose="020B0503020102020204" pitchFamily="34" charset="0"/>
              <a:ea typeface="Times New Roman" panose="02020603050405020304" pitchFamily="18" charset="0"/>
              <a:cs typeface="Times New Roman" panose="02020603050405020304" pitchFamily="18" charset="0"/>
            </a:endParaRPr>
          </a:p>
        </p:txBody>
      </p:sp>
      <p:sp>
        <p:nvSpPr>
          <p:cNvPr id="53" name="Text Box 3"/>
          <p:cNvSpPr txBox="1">
            <a:spLocks/>
          </p:cNvSpPr>
          <p:nvPr/>
        </p:nvSpPr>
        <p:spPr>
          <a:xfrm>
            <a:off x="1584348" y="3930074"/>
            <a:ext cx="4497229" cy="32194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CA" sz="1500" b="1" dirty="0">
                <a:solidFill>
                  <a:srgbClr val="FFFFFF"/>
                </a:solidFill>
                <a:latin typeface="Microsoft Sans Serif" panose="020B0604020202020204" pitchFamily="34" charset="0"/>
                <a:ea typeface="Times New Roman" panose="02020603050405020304" pitchFamily="18" charset="0"/>
                <a:cs typeface="Times New Roman" panose="02020603050405020304" pitchFamily="18" charset="0"/>
              </a:rPr>
              <a:t>By Sarah V. Wayland, PhD &amp; Ilene Hyman, PhD</a:t>
            </a:r>
          </a:p>
          <a:p>
            <a:pPr algn="ctr">
              <a:lnSpc>
                <a:spcPct val="115000"/>
              </a:lnSpc>
            </a:pPr>
            <a:r>
              <a:rPr lang="en-US" sz="1050" b="1" dirty="0">
                <a:solidFill>
                  <a:srgbClr val="FFFFFF"/>
                </a:solidFill>
                <a:latin typeface="Microsoft Sans Serif" panose="020B0604020202020204" pitchFamily="34" charset="0"/>
                <a:ea typeface="Times New Roman" panose="02020603050405020304" pitchFamily="18" charset="0"/>
                <a:cs typeface="Times New Roman" panose="02020603050405020304" pitchFamily="18" charset="0"/>
              </a:rPr>
              <a:t> </a:t>
            </a:r>
            <a:endParaRPr lang="en-CA" sz="2700" b="1" dirty="0">
              <a:solidFill>
                <a:srgbClr val="FFFFFF"/>
              </a:solidFill>
              <a:latin typeface="Microsoft Sans Serif" panose="020B0604020202020204" pitchFamily="34" charset="0"/>
              <a:ea typeface="Times New Roman" panose="02020603050405020304" pitchFamily="18" charset="0"/>
              <a:cs typeface="Times New Roman" panose="02020603050405020304" pitchFamily="18" charset="0"/>
            </a:endParaRPr>
          </a:p>
        </p:txBody>
      </p:sp>
      <p:graphicFrame>
        <p:nvGraphicFramePr>
          <p:cNvPr id="35" name="Table 34"/>
          <p:cNvGraphicFramePr>
            <a:graphicFrameLocks noGrp="1"/>
          </p:cNvGraphicFramePr>
          <p:nvPr>
            <p:extLst/>
          </p:nvPr>
        </p:nvGraphicFramePr>
        <p:xfrm>
          <a:off x="482303" y="4379475"/>
          <a:ext cx="6349841" cy="736092"/>
        </p:xfrm>
        <a:graphic>
          <a:graphicData uri="http://schemas.openxmlformats.org/drawingml/2006/table">
            <a:tbl>
              <a:tblPr/>
              <a:tblGrid>
                <a:gridCol w="6349841">
                  <a:extLst>
                    <a:ext uri="{9D8B030D-6E8A-4147-A177-3AD203B41FA5}">
                      <a16:colId xmlns="" xmlns:a16="http://schemas.microsoft.com/office/drawing/2014/main" val="20000"/>
                    </a:ext>
                  </a:extLst>
                </a:gridCol>
              </a:tblGrid>
              <a:tr h="709803">
                <a:tc>
                  <a:txBody>
                    <a:bodyPr/>
                    <a:lstStyle/>
                    <a:p>
                      <a:pPr marL="0" marR="0" algn="r">
                        <a:lnSpc>
                          <a:spcPct val="115000"/>
                        </a:lnSpc>
                        <a:spcBef>
                          <a:spcPts val="0"/>
                        </a:spcBef>
                        <a:spcAft>
                          <a:spcPts val="0"/>
                        </a:spcAft>
                      </a:pPr>
                      <a:r>
                        <a:rPr lang="en-US" sz="1400" dirty="0">
                          <a:solidFill>
                            <a:srgbClr val="FFFFFF"/>
                          </a:solidFill>
                          <a:effectLst/>
                          <a:latin typeface="Microsoft Sans Serif" panose="020B0604020202020204" pitchFamily="34" charset="0"/>
                          <a:ea typeface="Times New Roman" panose="02020603050405020304" pitchFamily="18" charset="0"/>
                          <a:cs typeface="Times New Roman" panose="02020603050405020304" pitchFamily="18" charset="0"/>
                        </a:rPr>
                        <a:t>A report commissioned by the Intergovernmental Committee for Economic and   Labour Force Development in Toronto (ICE)</a:t>
                      </a:r>
                    </a:p>
                    <a:p>
                      <a:pPr marL="0" marR="0" algn="r">
                        <a:lnSpc>
                          <a:spcPct val="115000"/>
                        </a:lnSpc>
                        <a:spcBef>
                          <a:spcPts val="0"/>
                        </a:spcBef>
                        <a:spcAft>
                          <a:spcPts val="0"/>
                        </a:spcAft>
                      </a:pPr>
                      <a:r>
                        <a:rPr lang="en-US" sz="1400" dirty="0">
                          <a:solidFill>
                            <a:srgbClr val="FFFFFF"/>
                          </a:solidFill>
                          <a:effectLst/>
                          <a:latin typeface="Microsoft Sans Serif" panose="020B0604020202020204" pitchFamily="34" charset="0"/>
                          <a:ea typeface="Times New Roman" panose="02020603050405020304" pitchFamily="18" charset="0"/>
                          <a:cs typeface="Times New Roman" panose="02020603050405020304" pitchFamily="18" charset="0"/>
                        </a:rPr>
                        <a:t>June 2018</a:t>
                      </a:r>
                      <a:endParaRPr lang="en-CA" sz="1100" dirty="0">
                        <a:solidFill>
                          <a:srgbClr val="FFFFFF"/>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txBody>
                  <a:tcPr marL="85725" marR="85725" marT="0" marB="0">
                    <a:lnL>
                      <a:noFill/>
                    </a:lnL>
                    <a:lnR>
                      <a:noFill/>
                    </a:lnR>
                    <a:lnT>
                      <a:noFill/>
                    </a:lnT>
                    <a:lnB>
                      <a:noFill/>
                    </a:lnB>
                  </a:tcPr>
                </a:tc>
                <a:extLst>
                  <a:ext uri="{0D108BD9-81ED-4DB2-BD59-A6C34878D82A}">
                    <a16:rowId xmlns="" xmlns:a16="http://schemas.microsoft.com/office/drawing/2014/main" val="10000"/>
                  </a:ext>
                </a:extLst>
              </a:tr>
            </a:tbl>
          </a:graphicData>
        </a:graphic>
      </p:graphicFrame>
      <p:sp>
        <p:nvSpPr>
          <p:cNvPr id="38" name="TextBox 37"/>
          <p:cNvSpPr txBox="1"/>
          <p:nvPr/>
        </p:nvSpPr>
        <p:spPr>
          <a:xfrm>
            <a:off x="647700" y="5400675"/>
            <a:ext cx="5248275" cy="300082"/>
          </a:xfrm>
          <a:prstGeom prst="rect">
            <a:avLst/>
          </a:prstGeom>
          <a:noFill/>
        </p:spPr>
        <p:txBody>
          <a:bodyPr wrap="square" rtlCol="0">
            <a:spAutoFit/>
          </a:bodyPr>
          <a:lstStyle/>
          <a:p>
            <a:endParaRPr lang="en-CA" sz="1350" dirty="0"/>
          </a:p>
        </p:txBody>
      </p:sp>
      <p:graphicFrame>
        <p:nvGraphicFramePr>
          <p:cNvPr id="41" name="Table 40"/>
          <p:cNvGraphicFramePr>
            <a:graphicFrameLocks noGrp="1"/>
          </p:cNvGraphicFramePr>
          <p:nvPr>
            <p:extLst/>
          </p:nvPr>
        </p:nvGraphicFramePr>
        <p:xfrm>
          <a:off x="482306" y="4913572"/>
          <a:ext cx="5762625" cy="750384"/>
        </p:xfrm>
        <a:graphic>
          <a:graphicData uri="http://schemas.openxmlformats.org/drawingml/2006/table">
            <a:tbl>
              <a:tblPr/>
              <a:tblGrid>
                <a:gridCol w="5762625">
                  <a:extLst>
                    <a:ext uri="{9D8B030D-6E8A-4147-A177-3AD203B41FA5}">
                      <a16:colId xmlns="" xmlns:a16="http://schemas.microsoft.com/office/drawing/2014/main" val="20000"/>
                    </a:ext>
                  </a:extLst>
                </a:gridCol>
              </a:tblGrid>
              <a:tr h="750384">
                <a:tc>
                  <a:txBody>
                    <a:bodyPr/>
                    <a:lstStyle/>
                    <a:p>
                      <a:pPr marL="0" marR="0" algn="l">
                        <a:lnSpc>
                          <a:spcPct val="115000"/>
                        </a:lnSpc>
                        <a:spcBef>
                          <a:spcPts val="0"/>
                        </a:spcBef>
                        <a:spcAft>
                          <a:spcPts val="0"/>
                        </a:spcAft>
                      </a:pPr>
                      <a:r>
                        <a:rPr lang="en-CA" sz="1400" b="1" dirty="0">
                          <a:solidFill>
                            <a:srgbClr val="FFFFFF"/>
                          </a:solidFill>
                          <a:effectLst/>
                          <a:latin typeface="Franklin Gothic Book" panose="020B0503020102020204" pitchFamily="34" charset="0"/>
                          <a:ea typeface="Times New Roman" panose="02020603050405020304" pitchFamily="18" charset="0"/>
                          <a:cs typeface="Times New Roman" panose="02020603050405020304" pitchFamily="18" charset="0"/>
                        </a:rPr>
                        <a:t>WEDNESDAY, FEBRUARY 13, 2019</a:t>
                      </a:r>
                      <a:endParaRPr lang="en-CA" sz="1100" dirty="0">
                        <a:solidFill>
                          <a:srgbClr val="FFFFFF"/>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p>
                      <a:pPr marL="0" marR="0" algn="l">
                        <a:lnSpc>
                          <a:spcPct val="115000"/>
                        </a:lnSpc>
                        <a:spcBef>
                          <a:spcPts val="0"/>
                        </a:spcBef>
                        <a:spcAft>
                          <a:spcPts val="0"/>
                        </a:spcAft>
                      </a:pPr>
                      <a:r>
                        <a:rPr lang="en-CA" sz="1400" b="1" dirty="0">
                          <a:solidFill>
                            <a:srgbClr val="FFFFFF"/>
                          </a:solidFill>
                          <a:effectLst/>
                          <a:latin typeface="Franklin Gothic Book" panose="020B0503020102020204" pitchFamily="34" charset="0"/>
                          <a:ea typeface="Times New Roman" panose="02020603050405020304" pitchFamily="18" charset="0"/>
                          <a:cs typeface="Times New Roman" panose="02020603050405020304" pitchFamily="18" charset="0"/>
                        </a:rPr>
                        <a:t>9:15 a.m. - 12:00 p.m. I 46TH FLOOR  Suite 4620</a:t>
                      </a:r>
                    </a:p>
                    <a:p>
                      <a:pPr marL="0" marR="0" algn="l">
                        <a:lnSpc>
                          <a:spcPct val="115000"/>
                        </a:lnSpc>
                        <a:spcBef>
                          <a:spcPts val="0"/>
                        </a:spcBef>
                        <a:spcAft>
                          <a:spcPts val="0"/>
                        </a:spcAft>
                      </a:pPr>
                      <a:r>
                        <a:rPr lang="en-CA" sz="1400" b="1" dirty="0">
                          <a:solidFill>
                            <a:srgbClr val="FFFFFF"/>
                          </a:solidFill>
                          <a:effectLst/>
                          <a:latin typeface="Franklin Gothic Book" panose="020B0503020102020204" pitchFamily="34" charset="0"/>
                          <a:ea typeface="Times New Roman" panose="02020603050405020304" pitchFamily="18" charset="0"/>
                          <a:cs typeface="Times New Roman" panose="02020603050405020304" pitchFamily="18" charset="0"/>
                        </a:rPr>
                        <a:t>Northeastern</a:t>
                      </a:r>
                      <a:r>
                        <a:rPr lang="en-CA" sz="1400" b="1" baseline="0" dirty="0">
                          <a:solidFill>
                            <a:srgbClr val="FFFFFF"/>
                          </a:solidFill>
                          <a:effectLst/>
                          <a:latin typeface="Franklin Gothic Book" panose="020B0503020102020204" pitchFamily="34" charset="0"/>
                          <a:ea typeface="Times New Roman" panose="02020603050405020304" pitchFamily="18" charset="0"/>
                          <a:cs typeface="Times New Roman" panose="02020603050405020304" pitchFamily="18" charset="0"/>
                        </a:rPr>
                        <a:t> University – Toronto, First Canadian Place</a:t>
                      </a:r>
                      <a:endParaRPr lang="en-CA" sz="1100" dirty="0">
                        <a:solidFill>
                          <a:srgbClr val="FFFFFF"/>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txBody>
                  <a:tcPr marL="85725" marR="85725" marT="0" marB="0">
                    <a:lnL>
                      <a:noFill/>
                    </a:lnL>
                    <a:lnR>
                      <a:noFill/>
                    </a:lnR>
                    <a:lnT>
                      <a:noFill/>
                    </a:lnT>
                    <a:lnB>
                      <a:noFill/>
                    </a:lnB>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626883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dirty="0"/>
              <a:t>Growing Impact: Postsecondary International Students in Toronto</a:t>
            </a:r>
            <a:br>
              <a:rPr lang="en-CA" dirty="0"/>
            </a:br>
            <a:endParaRPr lang="en-CA" dirty="0"/>
          </a:p>
        </p:txBody>
      </p:sp>
      <p:sp>
        <p:nvSpPr>
          <p:cNvPr id="3" name="Subtitle 2"/>
          <p:cNvSpPr>
            <a:spLocks noGrp="1"/>
          </p:cNvSpPr>
          <p:nvPr>
            <p:ph type="subTitle" idx="1"/>
          </p:nvPr>
        </p:nvSpPr>
        <p:spPr/>
        <p:txBody>
          <a:bodyPr>
            <a:normAutofit/>
          </a:bodyPr>
          <a:lstStyle/>
          <a:p>
            <a:r>
              <a:rPr lang="en-CA" dirty="0"/>
              <a:t>Sarah Wayland and Ilene Hyman</a:t>
            </a:r>
          </a:p>
          <a:p>
            <a:endParaRPr lang="en-CA" dirty="0"/>
          </a:p>
          <a:p>
            <a:r>
              <a:rPr lang="en-CA" dirty="0"/>
              <a:t>February 13, 2019</a:t>
            </a:r>
          </a:p>
        </p:txBody>
      </p:sp>
    </p:spTree>
    <p:extLst>
      <p:ext uri="{BB962C8B-B14F-4D97-AF65-F5344CB8AC3E}">
        <p14:creationId xmlns:p14="http://schemas.microsoft.com/office/powerpoint/2010/main" val="1049350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International Students in the Ted Rogers MBA</a:t>
            </a:r>
          </a:p>
        </p:txBody>
      </p:sp>
      <p:sp>
        <p:nvSpPr>
          <p:cNvPr id="3" name="Subtitle 2"/>
          <p:cNvSpPr>
            <a:spLocks noGrp="1"/>
          </p:cNvSpPr>
          <p:nvPr>
            <p:ph type="subTitle" idx="1"/>
          </p:nvPr>
        </p:nvSpPr>
        <p:spPr/>
        <p:txBody>
          <a:bodyPr/>
          <a:lstStyle/>
          <a:p>
            <a:endParaRPr lang="en-US" dirty="0"/>
          </a:p>
          <a:p>
            <a:r>
              <a:rPr lang="en-US" dirty="0"/>
              <a:t>Kimberly A Bates</a:t>
            </a:r>
          </a:p>
          <a:p>
            <a:endParaRPr lang="en-US" dirty="0"/>
          </a:p>
        </p:txBody>
      </p:sp>
    </p:spTree>
    <p:extLst>
      <p:ext uri="{BB962C8B-B14F-4D97-AF65-F5344CB8AC3E}">
        <p14:creationId xmlns:p14="http://schemas.microsoft.com/office/powerpoint/2010/main" val="2883659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Admissions</a:t>
            </a:r>
          </a:p>
        </p:txBody>
      </p:sp>
      <p:sp>
        <p:nvSpPr>
          <p:cNvPr id="3" name="Content Placeholder 2"/>
          <p:cNvSpPr>
            <a:spLocks noGrp="1"/>
          </p:cNvSpPr>
          <p:nvPr>
            <p:ph sz="quarter" idx="1"/>
          </p:nvPr>
        </p:nvSpPr>
        <p:spPr/>
        <p:txBody>
          <a:bodyPr/>
          <a:lstStyle/>
          <a:p>
            <a:r>
              <a:rPr lang="en-US" dirty="0"/>
              <a:t>Admit students who will do well in post MBA careers</a:t>
            </a:r>
          </a:p>
          <a:p>
            <a:r>
              <a:rPr lang="en-US" dirty="0"/>
              <a:t>Higher standards in  GMAT, emphasis on verbal scores</a:t>
            </a:r>
          </a:p>
          <a:p>
            <a:r>
              <a:rPr lang="en-US" dirty="0"/>
              <a:t>High English Proficiency standards</a:t>
            </a:r>
          </a:p>
          <a:p>
            <a:r>
              <a:rPr lang="en-US" dirty="0"/>
              <a:t>Relatively modest tuition  </a:t>
            </a:r>
          </a:p>
          <a:p>
            <a:r>
              <a:rPr lang="en-US" dirty="0"/>
              <a:t>Emphasis on work history</a:t>
            </a:r>
          </a:p>
          <a:p>
            <a:r>
              <a:rPr lang="en-US" dirty="0"/>
              <a:t>Interview -- online</a:t>
            </a:r>
          </a:p>
          <a:p>
            <a:pPr marL="0" indent="0">
              <a:buNone/>
            </a:pPr>
            <a:endParaRPr lang="en-US" dirty="0"/>
          </a:p>
        </p:txBody>
      </p:sp>
    </p:spTree>
    <p:extLst>
      <p:ext uri="{BB962C8B-B14F-4D97-AF65-F5344CB8AC3E}">
        <p14:creationId xmlns:p14="http://schemas.microsoft.com/office/powerpoint/2010/main" val="508968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Supports</a:t>
            </a:r>
          </a:p>
        </p:txBody>
      </p:sp>
      <p:sp>
        <p:nvSpPr>
          <p:cNvPr id="3" name="Content Placeholder 2"/>
          <p:cNvSpPr>
            <a:spLocks noGrp="1"/>
          </p:cNvSpPr>
          <p:nvPr>
            <p:ph sz="quarter" idx="1"/>
          </p:nvPr>
        </p:nvSpPr>
        <p:spPr/>
        <p:txBody>
          <a:bodyPr/>
          <a:lstStyle/>
          <a:p>
            <a:r>
              <a:rPr lang="en-US" dirty="0"/>
              <a:t>5 Course pre-MBA</a:t>
            </a:r>
          </a:p>
          <a:p>
            <a:pPr lvl="1"/>
            <a:r>
              <a:rPr lang="en-US" dirty="0"/>
              <a:t>Training for participatory classroom</a:t>
            </a:r>
          </a:p>
          <a:p>
            <a:pPr lvl="1"/>
            <a:r>
              <a:rPr lang="en-US" dirty="0"/>
              <a:t>Case analysis  &amp; Teamwork</a:t>
            </a:r>
          </a:p>
          <a:p>
            <a:pPr lvl="1"/>
            <a:r>
              <a:rPr lang="en-US" dirty="0"/>
              <a:t>Canadian Business History</a:t>
            </a:r>
          </a:p>
          <a:p>
            <a:pPr lvl="1"/>
            <a:r>
              <a:rPr lang="en-US" dirty="0"/>
              <a:t>Writing</a:t>
            </a:r>
          </a:p>
          <a:p>
            <a:r>
              <a:rPr lang="en-US" dirty="0"/>
              <a:t>Writing Coach</a:t>
            </a:r>
          </a:p>
          <a:p>
            <a:r>
              <a:rPr lang="en-US" dirty="0"/>
              <a:t>Career Centre</a:t>
            </a:r>
          </a:p>
          <a:p>
            <a:pPr lvl="1"/>
            <a:r>
              <a:rPr lang="en-US" dirty="0"/>
              <a:t>Coaching with executives in residence</a:t>
            </a:r>
          </a:p>
          <a:p>
            <a:pPr lvl="1"/>
            <a:r>
              <a:rPr lang="en-US" dirty="0"/>
              <a:t>Workshops</a:t>
            </a:r>
          </a:p>
          <a:p>
            <a:pPr lvl="1"/>
            <a:r>
              <a:rPr lang="en-US" dirty="0"/>
              <a:t>Individual mentoring with career </a:t>
            </a:r>
            <a:r>
              <a:rPr lang="en-US" dirty="0" err="1"/>
              <a:t>centre</a:t>
            </a:r>
            <a:r>
              <a:rPr lang="en-US" dirty="0"/>
              <a:t> staff</a:t>
            </a:r>
          </a:p>
          <a:p>
            <a:pPr marL="0" indent="0">
              <a:buNone/>
            </a:pPr>
            <a:endParaRPr lang="en-US" dirty="0"/>
          </a:p>
        </p:txBody>
      </p:sp>
    </p:spTree>
    <p:extLst>
      <p:ext uri="{BB962C8B-B14F-4D97-AF65-F5344CB8AC3E}">
        <p14:creationId xmlns:p14="http://schemas.microsoft.com/office/powerpoint/2010/main" val="172920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sz="quarter" idx="1"/>
          </p:nvPr>
        </p:nvSpPr>
        <p:spPr/>
        <p:txBody>
          <a:bodyPr/>
          <a:lstStyle/>
          <a:p>
            <a:r>
              <a:rPr lang="en-US" dirty="0"/>
              <a:t>Placement consistent with domestic students ~90% at 3 months</a:t>
            </a:r>
          </a:p>
          <a:p>
            <a:r>
              <a:rPr lang="en-US" dirty="0"/>
              <a:t>Better classroom outcomes </a:t>
            </a:r>
          </a:p>
          <a:p>
            <a:pPr lvl="1"/>
            <a:r>
              <a:rPr lang="en-US" dirty="0"/>
              <a:t>group work</a:t>
            </a:r>
          </a:p>
          <a:p>
            <a:pPr lvl="1"/>
            <a:r>
              <a:rPr lang="en-US" dirty="0"/>
              <a:t>Participation</a:t>
            </a:r>
          </a:p>
          <a:p>
            <a:r>
              <a:rPr lang="en-US" dirty="0"/>
              <a:t>Positive Reputation benefits for ”startup” MBA – begun  in 2006</a:t>
            </a:r>
          </a:p>
          <a:p>
            <a:pPr lvl="1"/>
            <a:r>
              <a:rPr lang="en-US" dirty="0"/>
              <a:t>Canadian and International Rankings </a:t>
            </a:r>
          </a:p>
          <a:p>
            <a:pPr marL="0" indent="0">
              <a:buNone/>
            </a:pPr>
            <a:endParaRPr lang="en-US" dirty="0"/>
          </a:p>
        </p:txBody>
      </p:sp>
    </p:spTree>
    <p:extLst>
      <p:ext uri="{BB962C8B-B14F-4D97-AF65-F5344CB8AC3E}">
        <p14:creationId xmlns:p14="http://schemas.microsoft.com/office/powerpoint/2010/main" val="2090102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detail of city buildings in black&amp;white"/>
          <p:cNvPicPr/>
          <p:nvPr/>
        </p:nvPicPr>
        <p:blipFill>
          <a:blip r:embed="rId2" cstate="print">
            <a:alphaModFix/>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4" name="Rectangle 43" descr="colored rectangle"/>
          <p:cNvSpPr>
            <a:spLocks/>
          </p:cNvSpPr>
          <p:nvPr/>
        </p:nvSpPr>
        <p:spPr>
          <a:xfrm>
            <a:off x="0" y="1733550"/>
            <a:ext cx="7458075" cy="4143722"/>
          </a:xfrm>
          <a:prstGeom prst="rect">
            <a:avLst/>
          </a:prstGeom>
          <a:solidFill>
            <a:srgbClr val="A4063E"/>
          </a:solidFill>
          <a:ln w="25400" cap="flat" cmpd="sng" algn="ctr">
            <a:no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en-CA" sz="1350" kern="0">
              <a:solidFill>
                <a:srgbClr val="FFFFFF"/>
              </a:solidFill>
              <a:latin typeface="Microsoft Sans Serif"/>
            </a:endParaRPr>
          </a:p>
        </p:txBody>
      </p:sp>
      <p:pic>
        <p:nvPicPr>
          <p:cNvPr id="45" name="1 Resim" descr="ICE-logo.jpg"/>
          <p:cNvPicPr/>
          <p:nvPr/>
        </p:nvPicPr>
        <p:blipFill>
          <a:blip r:embed="rId4" cstate="print">
            <a:clrChange>
              <a:clrFrom>
                <a:srgbClr val="DEDEDE"/>
              </a:clrFrom>
              <a:clrTo>
                <a:srgbClr val="DEDEDE">
                  <a:alpha val="0"/>
                </a:srgbClr>
              </a:clrTo>
            </a:clrChange>
          </a:blip>
          <a:stretch>
            <a:fillRect/>
          </a:stretch>
        </p:blipFill>
        <p:spPr>
          <a:xfrm>
            <a:off x="580650" y="1933576"/>
            <a:ext cx="3089196" cy="947381"/>
          </a:xfrm>
          <a:prstGeom prst="rect">
            <a:avLst/>
          </a:prstGeom>
        </p:spPr>
      </p:pic>
      <p:pic>
        <p:nvPicPr>
          <p:cNvPr id="46" name="Picture 45"/>
          <p:cNvPicPr/>
          <p:nvPr/>
        </p:nvPicPr>
        <p:blipFill rotWithShape="1">
          <a:blip r:embed="rId5" cstate="print">
            <a:extLst>
              <a:ext uri="{28A0092B-C50C-407E-A947-70E740481C1C}">
                <a14:useLocalDpi xmlns:a14="http://schemas.microsoft.com/office/drawing/2010/main" val="0"/>
              </a:ext>
            </a:extLst>
          </a:blip>
          <a:srcRect l="11225" t="30306" r="13351" b="34085"/>
          <a:stretch/>
        </p:blipFill>
        <p:spPr bwMode="auto">
          <a:xfrm>
            <a:off x="3776050" y="1933576"/>
            <a:ext cx="3351371" cy="947380"/>
          </a:xfrm>
          <a:prstGeom prst="rect">
            <a:avLst/>
          </a:prstGeom>
          <a:ln>
            <a:noFill/>
          </a:ln>
          <a:extLst>
            <a:ext uri="{53640926-AAD7-44d8-BBD7-CCE9431645EC}">
              <a14:shadowObscured xmlns:a14="http://schemas.microsoft.com/office/drawing/2010/main"/>
            </a:ext>
          </a:extLst>
        </p:spPr>
      </p:pic>
      <p:sp>
        <p:nvSpPr>
          <p:cNvPr id="47" name="Text Box 8"/>
          <p:cNvSpPr txBox="1">
            <a:spLocks/>
          </p:cNvSpPr>
          <p:nvPr/>
        </p:nvSpPr>
        <p:spPr>
          <a:xfrm>
            <a:off x="482305" y="2892028"/>
            <a:ext cx="4665821" cy="1154786"/>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r>
              <a:rPr lang="en-CA" sz="2175" b="1" cap="all" dirty="0">
                <a:solidFill>
                  <a:srgbClr val="FFFFFF"/>
                </a:solidFill>
                <a:latin typeface="Franklin Gothic Book" panose="020B0503020102020204" pitchFamily="34" charset="0"/>
                <a:ea typeface="Times New Roman" panose="02020603050405020304" pitchFamily="18" charset="0"/>
                <a:cs typeface="Times New Roman" panose="02020603050405020304" pitchFamily="18" charset="0"/>
              </a:rPr>
              <a:t>Growing Impact: Post-secondary</a:t>
            </a:r>
          </a:p>
          <a:p>
            <a:r>
              <a:rPr lang="en-CA" sz="2175" b="1" cap="all" dirty="0">
                <a:solidFill>
                  <a:srgbClr val="FFFFFF"/>
                </a:solidFill>
                <a:latin typeface="Franklin Gothic Book" panose="020B0503020102020204" pitchFamily="34" charset="0"/>
                <a:ea typeface="Times New Roman" panose="02020603050405020304" pitchFamily="18" charset="0"/>
                <a:cs typeface="Times New Roman" panose="02020603050405020304" pitchFamily="18" charset="0"/>
              </a:rPr>
              <a:t>International Students in Toronto</a:t>
            </a:r>
          </a:p>
          <a:p>
            <a:r>
              <a:rPr lang="en-CA" sz="1950" b="1" cap="all" dirty="0">
                <a:solidFill>
                  <a:srgbClr val="FFFFFF"/>
                </a:solidFill>
                <a:latin typeface="Franklin Gothic Book" panose="020B0503020102020204" pitchFamily="34" charset="0"/>
                <a:ea typeface="Times New Roman" panose="02020603050405020304" pitchFamily="18" charset="0"/>
                <a:cs typeface="Times New Roman" panose="02020603050405020304" pitchFamily="18" charset="0"/>
              </a:rPr>
              <a:t> </a:t>
            </a:r>
            <a:endParaRPr lang="en-CA" sz="3750" b="1" cap="all" dirty="0">
              <a:solidFill>
                <a:srgbClr val="FFFFFF"/>
              </a:solidFill>
              <a:latin typeface="Franklin Gothic Book" panose="020B0503020102020204" pitchFamily="34" charset="0"/>
              <a:ea typeface="Times New Roman" panose="02020603050405020304" pitchFamily="18" charset="0"/>
              <a:cs typeface="Times New Roman" panose="02020603050405020304" pitchFamily="18" charset="0"/>
            </a:endParaRPr>
          </a:p>
          <a:p>
            <a:r>
              <a:rPr lang="en-CA" sz="1950" b="1" cap="all" dirty="0">
                <a:solidFill>
                  <a:srgbClr val="FFFFFF"/>
                </a:solidFill>
                <a:latin typeface="Franklin Gothic Book" panose="020B0503020102020204" pitchFamily="34" charset="0"/>
                <a:ea typeface="Times New Roman" panose="02020603050405020304" pitchFamily="18" charset="0"/>
                <a:cs typeface="Times New Roman" panose="02020603050405020304" pitchFamily="18" charset="0"/>
              </a:rPr>
              <a:t> </a:t>
            </a:r>
            <a:endParaRPr lang="en-CA" sz="3750" b="1" cap="all" dirty="0">
              <a:solidFill>
                <a:srgbClr val="FFFFFF"/>
              </a:solidFill>
              <a:latin typeface="Franklin Gothic Book" panose="020B0503020102020204" pitchFamily="34" charset="0"/>
              <a:ea typeface="Times New Roman" panose="02020603050405020304" pitchFamily="18" charset="0"/>
              <a:cs typeface="Times New Roman" panose="02020603050405020304" pitchFamily="18" charset="0"/>
            </a:endParaRPr>
          </a:p>
          <a:p>
            <a:r>
              <a:rPr lang="en-US" sz="1950" b="1" cap="all" dirty="0">
                <a:solidFill>
                  <a:srgbClr val="FFFFFF"/>
                </a:solidFill>
                <a:latin typeface="Franklin Gothic Book" panose="020B0503020102020204" pitchFamily="34" charset="0"/>
                <a:ea typeface="Times New Roman" panose="02020603050405020304" pitchFamily="18" charset="0"/>
                <a:cs typeface="Times New Roman" panose="02020603050405020304" pitchFamily="18" charset="0"/>
              </a:rPr>
              <a:t> </a:t>
            </a:r>
            <a:endParaRPr lang="en-CA" sz="3750" b="1" cap="all" dirty="0">
              <a:solidFill>
                <a:srgbClr val="FFFFFF"/>
              </a:solidFill>
              <a:latin typeface="Franklin Gothic Book" panose="020B0503020102020204" pitchFamily="34" charset="0"/>
              <a:ea typeface="Times New Roman" panose="02020603050405020304" pitchFamily="18" charset="0"/>
              <a:cs typeface="Times New Roman" panose="02020603050405020304" pitchFamily="18" charset="0"/>
            </a:endParaRPr>
          </a:p>
        </p:txBody>
      </p:sp>
      <p:sp>
        <p:nvSpPr>
          <p:cNvPr id="53" name="Text Box 3"/>
          <p:cNvSpPr txBox="1">
            <a:spLocks/>
          </p:cNvSpPr>
          <p:nvPr/>
        </p:nvSpPr>
        <p:spPr>
          <a:xfrm>
            <a:off x="1584348" y="3930074"/>
            <a:ext cx="4497229" cy="32194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CA" sz="1500" b="1" dirty="0">
                <a:solidFill>
                  <a:srgbClr val="FFFFFF"/>
                </a:solidFill>
                <a:latin typeface="Microsoft Sans Serif" panose="020B0604020202020204" pitchFamily="34" charset="0"/>
                <a:ea typeface="Times New Roman" panose="02020603050405020304" pitchFamily="18" charset="0"/>
                <a:cs typeface="Times New Roman" panose="02020603050405020304" pitchFamily="18" charset="0"/>
              </a:rPr>
              <a:t>By Sarah V. Wayland, PhD &amp; Ilene Hyman, PhD</a:t>
            </a:r>
          </a:p>
          <a:p>
            <a:pPr algn="ctr">
              <a:lnSpc>
                <a:spcPct val="115000"/>
              </a:lnSpc>
            </a:pPr>
            <a:r>
              <a:rPr lang="en-US" sz="1050" b="1" dirty="0">
                <a:solidFill>
                  <a:srgbClr val="FFFFFF"/>
                </a:solidFill>
                <a:latin typeface="Microsoft Sans Serif" panose="020B0604020202020204" pitchFamily="34" charset="0"/>
                <a:ea typeface="Times New Roman" panose="02020603050405020304" pitchFamily="18" charset="0"/>
                <a:cs typeface="Times New Roman" panose="02020603050405020304" pitchFamily="18" charset="0"/>
              </a:rPr>
              <a:t> </a:t>
            </a:r>
            <a:endParaRPr lang="en-CA" sz="2700" b="1" dirty="0">
              <a:solidFill>
                <a:srgbClr val="FFFFFF"/>
              </a:solidFill>
              <a:latin typeface="Microsoft Sans Serif" panose="020B0604020202020204" pitchFamily="34" charset="0"/>
              <a:ea typeface="Times New Roman" panose="02020603050405020304" pitchFamily="18" charset="0"/>
              <a:cs typeface="Times New Roman" panose="02020603050405020304" pitchFamily="18" charset="0"/>
            </a:endParaRPr>
          </a:p>
        </p:txBody>
      </p:sp>
      <p:graphicFrame>
        <p:nvGraphicFramePr>
          <p:cNvPr id="35" name="Table 34"/>
          <p:cNvGraphicFramePr>
            <a:graphicFrameLocks noGrp="1"/>
          </p:cNvGraphicFramePr>
          <p:nvPr>
            <p:extLst/>
          </p:nvPr>
        </p:nvGraphicFramePr>
        <p:xfrm>
          <a:off x="482303" y="4379475"/>
          <a:ext cx="6349841" cy="736092"/>
        </p:xfrm>
        <a:graphic>
          <a:graphicData uri="http://schemas.openxmlformats.org/drawingml/2006/table">
            <a:tbl>
              <a:tblPr/>
              <a:tblGrid>
                <a:gridCol w="6349841">
                  <a:extLst>
                    <a:ext uri="{9D8B030D-6E8A-4147-A177-3AD203B41FA5}">
                      <a16:colId xmlns="" xmlns:a16="http://schemas.microsoft.com/office/drawing/2014/main" val="20000"/>
                    </a:ext>
                  </a:extLst>
                </a:gridCol>
              </a:tblGrid>
              <a:tr h="709803">
                <a:tc>
                  <a:txBody>
                    <a:bodyPr/>
                    <a:lstStyle/>
                    <a:p>
                      <a:pPr marL="0" marR="0" algn="r">
                        <a:lnSpc>
                          <a:spcPct val="115000"/>
                        </a:lnSpc>
                        <a:spcBef>
                          <a:spcPts val="0"/>
                        </a:spcBef>
                        <a:spcAft>
                          <a:spcPts val="0"/>
                        </a:spcAft>
                      </a:pPr>
                      <a:r>
                        <a:rPr lang="en-US" sz="1400" dirty="0">
                          <a:solidFill>
                            <a:srgbClr val="FFFFFF"/>
                          </a:solidFill>
                          <a:effectLst/>
                          <a:latin typeface="Microsoft Sans Serif" panose="020B0604020202020204" pitchFamily="34" charset="0"/>
                          <a:ea typeface="Times New Roman" panose="02020603050405020304" pitchFamily="18" charset="0"/>
                          <a:cs typeface="Times New Roman" panose="02020603050405020304" pitchFamily="18" charset="0"/>
                        </a:rPr>
                        <a:t>A report commissioned by the Intergovernmental Committee for Economic and   Labour Force Development in Toronto (ICE)</a:t>
                      </a:r>
                    </a:p>
                    <a:p>
                      <a:pPr marL="0" marR="0" algn="r">
                        <a:lnSpc>
                          <a:spcPct val="115000"/>
                        </a:lnSpc>
                        <a:spcBef>
                          <a:spcPts val="0"/>
                        </a:spcBef>
                        <a:spcAft>
                          <a:spcPts val="0"/>
                        </a:spcAft>
                      </a:pPr>
                      <a:r>
                        <a:rPr lang="en-US" sz="1400" dirty="0">
                          <a:solidFill>
                            <a:srgbClr val="FFFFFF"/>
                          </a:solidFill>
                          <a:effectLst/>
                          <a:latin typeface="Microsoft Sans Serif" panose="020B0604020202020204" pitchFamily="34" charset="0"/>
                          <a:ea typeface="Times New Roman" panose="02020603050405020304" pitchFamily="18" charset="0"/>
                          <a:cs typeface="Times New Roman" panose="02020603050405020304" pitchFamily="18" charset="0"/>
                        </a:rPr>
                        <a:t>June 2018</a:t>
                      </a:r>
                      <a:endParaRPr lang="en-CA" sz="1100" dirty="0">
                        <a:solidFill>
                          <a:srgbClr val="FFFFFF"/>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txBody>
                  <a:tcPr marL="85725" marR="85725" marT="0" marB="0">
                    <a:lnL>
                      <a:noFill/>
                    </a:lnL>
                    <a:lnR>
                      <a:noFill/>
                    </a:lnR>
                    <a:lnT>
                      <a:noFill/>
                    </a:lnT>
                    <a:lnB>
                      <a:noFill/>
                    </a:lnB>
                  </a:tcPr>
                </a:tc>
                <a:extLst>
                  <a:ext uri="{0D108BD9-81ED-4DB2-BD59-A6C34878D82A}">
                    <a16:rowId xmlns="" xmlns:a16="http://schemas.microsoft.com/office/drawing/2014/main" val="10000"/>
                  </a:ext>
                </a:extLst>
              </a:tr>
            </a:tbl>
          </a:graphicData>
        </a:graphic>
      </p:graphicFrame>
      <p:sp>
        <p:nvSpPr>
          <p:cNvPr id="38" name="TextBox 37"/>
          <p:cNvSpPr txBox="1"/>
          <p:nvPr/>
        </p:nvSpPr>
        <p:spPr>
          <a:xfrm>
            <a:off x="647700" y="5400675"/>
            <a:ext cx="5248275" cy="300082"/>
          </a:xfrm>
          <a:prstGeom prst="rect">
            <a:avLst/>
          </a:prstGeom>
          <a:noFill/>
        </p:spPr>
        <p:txBody>
          <a:bodyPr wrap="square" rtlCol="0">
            <a:spAutoFit/>
          </a:bodyPr>
          <a:lstStyle/>
          <a:p>
            <a:endParaRPr lang="en-CA" sz="1350" dirty="0"/>
          </a:p>
        </p:txBody>
      </p:sp>
      <p:graphicFrame>
        <p:nvGraphicFramePr>
          <p:cNvPr id="41" name="Table 40"/>
          <p:cNvGraphicFramePr>
            <a:graphicFrameLocks noGrp="1"/>
          </p:cNvGraphicFramePr>
          <p:nvPr>
            <p:extLst/>
          </p:nvPr>
        </p:nvGraphicFramePr>
        <p:xfrm>
          <a:off x="482306" y="4913572"/>
          <a:ext cx="5762625" cy="750384"/>
        </p:xfrm>
        <a:graphic>
          <a:graphicData uri="http://schemas.openxmlformats.org/drawingml/2006/table">
            <a:tbl>
              <a:tblPr/>
              <a:tblGrid>
                <a:gridCol w="5762625">
                  <a:extLst>
                    <a:ext uri="{9D8B030D-6E8A-4147-A177-3AD203B41FA5}">
                      <a16:colId xmlns="" xmlns:a16="http://schemas.microsoft.com/office/drawing/2014/main" val="20000"/>
                    </a:ext>
                  </a:extLst>
                </a:gridCol>
              </a:tblGrid>
              <a:tr h="750384">
                <a:tc>
                  <a:txBody>
                    <a:bodyPr/>
                    <a:lstStyle/>
                    <a:p>
                      <a:pPr marL="0" marR="0" algn="l">
                        <a:lnSpc>
                          <a:spcPct val="115000"/>
                        </a:lnSpc>
                        <a:spcBef>
                          <a:spcPts val="0"/>
                        </a:spcBef>
                        <a:spcAft>
                          <a:spcPts val="0"/>
                        </a:spcAft>
                      </a:pPr>
                      <a:r>
                        <a:rPr lang="en-CA" sz="1400" b="1" dirty="0">
                          <a:solidFill>
                            <a:srgbClr val="FFFFFF"/>
                          </a:solidFill>
                          <a:effectLst/>
                          <a:latin typeface="Franklin Gothic Book" panose="020B0503020102020204" pitchFamily="34" charset="0"/>
                          <a:ea typeface="Times New Roman" panose="02020603050405020304" pitchFamily="18" charset="0"/>
                          <a:cs typeface="Times New Roman" panose="02020603050405020304" pitchFamily="18" charset="0"/>
                        </a:rPr>
                        <a:t>WEDNESDAY, FEBRUARY 13, 2019</a:t>
                      </a:r>
                      <a:endParaRPr lang="en-CA" sz="1100" dirty="0">
                        <a:solidFill>
                          <a:srgbClr val="FFFFFF"/>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p>
                      <a:pPr marL="0" marR="0" algn="l">
                        <a:lnSpc>
                          <a:spcPct val="115000"/>
                        </a:lnSpc>
                        <a:spcBef>
                          <a:spcPts val="0"/>
                        </a:spcBef>
                        <a:spcAft>
                          <a:spcPts val="0"/>
                        </a:spcAft>
                      </a:pPr>
                      <a:r>
                        <a:rPr lang="en-CA" sz="1400" b="1" dirty="0">
                          <a:solidFill>
                            <a:srgbClr val="FFFFFF"/>
                          </a:solidFill>
                          <a:effectLst/>
                          <a:latin typeface="Franklin Gothic Book" panose="020B0503020102020204" pitchFamily="34" charset="0"/>
                          <a:ea typeface="Times New Roman" panose="02020603050405020304" pitchFamily="18" charset="0"/>
                          <a:cs typeface="Times New Roman" panose="02020603050405020304" pitchFamily="18" charset="0"/>
                        </a:rPr>
                        <a:t>9:15 a.m. - 12:00 p.m. I 46TH FLOOR  Suite 4620</a:t>
                      </a:r>
                    </a:p>
                    <a:p>
                      <a:pPr marL="0" marR="0" algn="l">
                        <a:lnSpc>
                          <a:spcPct val="115000"/>
                        </a:lnSpc>
                        <a:spcBef>
                          <a:spcPts val="0"/>
                        </a:spcBef>
                        <a:spcAft>
                          <a:spcPts val="0"/>
                        </a:spcAft>
                      </a:pPr>
                      <a:r>
                        <a:rPr lang="en-CA" sz="1400" b="1" dirty="0">
                          <a:solidFill>
                            <a:srgbClr val="FFFFFF"/>
                          </a:solidFill>
                          <a:effectLst/>
                          <a:latin typeface="Franklin Gothic Book" panose="020B0503020102020204" pitchFamily="34" charset="0"/>
                          <a:ea typeface="Times New Roman" panose="02020603050405020304" pitchFamily="18" charset="0"/>
                          <a:cs typeface="Times New Roman" panose="02020603050405020304" pitchFamily="18" charset="0"/>
                        </a:rPr>
                        <a:t>Northeastern</a:t>
                      </a:r>
                      <a:r>
                        <a:rPr lang="en-CA" sz="1400" b="1" baseline="0" dirty="0">
                          <a:solidFill>
                            <a:srgbClr val="FFFFFF"/>
                          </a:solidFill>
                          <a:effectLst/>
                          <a:latin typeface="Franklin Gothic Book" panose="020B0503020102020204" pitchFamily="34" charset="0"/>
                          <a:ea typeface="Times New Roman" panose="02020603050405020304" pitchFamily="18" charset="0"/>
                          <a:cs typeface="Times New Roman" panose="02020603050405020304" pitchFamily="18" charset="0"/>
                        </a:rPr>
                        <a:t> University – Toronto, First Canadian Place</a:t>
                      </a:r>
                      <a:endParaRPr lang="en-CA" sz="1100" dirty="0">
                        <a:solidFill>
                          <a:srgbClr val="FFFFFF"/>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txBody>
                  <a:tcPr marL="85725" marR="85725" marT="0" marB="0">
                    <a:lnL>
                      <a:noFill/>
                    </a:lnL>
                    <a:lnR>
                      <a:noFill/>
                    </a:lnR>
                    <a:lnT>
                      <a:noFill/>
                    </a:lnT>
                    <a:lnB>
                      <a:noFill/>
                    </a:lnB>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090434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why international students</a:t>
            </a:r>
          </a:p>
        </p:txBody>
      </p:sp>
      <p:sp>
        <p:nvSpPr>
          <p:cNvPr id="3" name="Content Placeholder 2"/>
          <p:cNvSpPr>
            <a:spLocks noGrp="1"/>
          </p:cNvSpPr>
          <p:nvPr>
            <p:ph sz="quarter" idx="1"/>
          </p:nvPr>
        </p:nvSpPr>
        <p:spPr/>
        <p:txBody>
          <a:bodyPr>
            <a:normAutofit lnSpcReduction="10000"/>
          </a:bodyPr>
          <a:lstStyle/>
          <a:p>
            <a:r>
              <a:rPr lang="en-CA" dirty="0"/>
              <a:t>International education as key driver of Canada’s future prosperity and success in a globalizing world</a:t>
            </a:r>
          </a:p>
          <a:p>
            <a:endParaRPr lang="en-CA" dirty="0"/>
          </a:p>
          <a:p>
            <a:pPr lvl="1"/>
            <a:r>
              <a:rPr lang="en-CA" dirty="0"/>
              <a:t>Harper: double international students by 2022</a:t>
            </a:r>
          </a:p>
          <a:p>
            <a:pPr lvl="1"/>
            <a:r>
              <a:rPr lang="en-CA" dirty="0"/>
              <a:t>Trudeau: improved prospects for international students to immigrate to Canada</a:t>
            </a:r>
          </a:p>
          <a:p>
            <a:pPr lvl="1"/>
            <a:endParaRPr lang="en-CA" dirty="0"/>
          </a:p>
          <a:p>
            <a:r>
              <a:rPr lang="en-CA" dirty="0"/>
              <a:t>Important potential source of skilled immigration</a:t>
            </a:r>
          </a:p>
          <a:p>
            <a:endParaRPr lang="en-CA" dirty="0"/>
          </a:p>
          <a:p>
            <a:r>
              <a:rPr lang="en-CA" dirty="0"/>
              <a:t>Of interest to all three orders of government, great potential for multi-level, multi-sectoral collaboration</a:t>
            </a:r>
          </a:p>
        </p:txBody>
      </p:sp>
    </p:spTree>
    <p:extLst>
      <p:ext uri="{BB962C8B-B14F-4D97-AF65-F5344CB8AC3E}">
        <p14:creationId xmlns:p14="http://schemas.microsoft.com/office/powerpoint/2010/main" val="79083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Scope and methods</a:t>
            </a:r>
          </a:p>
        </p:txBody>
      </p:sp>
      <p:sp>
        <p:nvSpPr>
          <p:cNvPr id="3" name="Content Placeholder 2"/>
          <p:cNvSpPr>
            <a:spLocks noGrp="1"/>
          </p:cNvSpPr>
          <p:nvPr>
            <p:ph sz="quarter" idx="1"/>
          </p:nvPr>
        </p:nvSpPr>
        <p:spPr/>
        <p:txBody>
          <a:bodyPr/>
          <a:lstStyle/>
          <a:p>
            <a:r>
              <a:rPr lang="en-CA" dirty="0"/>
              <a:t>Focused on the eight post-secondary public universities and colleges in Toronto</a:t>
            </a:r>
          </a:p>
          <a:p>
            <a:r>
              <a:rPr lang="en-CA" dirty="0"/>
              <a:t>Sources</a:t>
            </a:r>
          </a:p>
          <a:p>
            <a:pPr lvl="1"/>
            <a:r>
              <a:rPr lang="en-US" dirty="0"/>
              <a:t>Common University Data Ontario (CUDO) database (2006-2015) </a:t>
            </a:r>
          </a:p>
          <a:p>
            <a:pPr lvl="1"/>
            <a:r>
              <a:rPr lang="en-US" dirty="0"/>
              <a:t>OCAS-OntarioColleges.ca </a:t>
            </a:r>
          </a:p>
          <a:p>
            <a:pPr lvl="1"/>
            <a:r>
              <a:rPr lang="en-CA" dirty="0"/>
              <a:t>Statistics Canada special tabulation on student permit holders who transitioned to PR status in City of Toronto</a:t>
            </a:r>
          </a:p>
          <a:p>
            <a:pPr lvl="1"/>
            <a:r>
              <a:rPr lang="en-CA" dirty="0"/>
              <a:t>Policy research reports, commissioned reports, scholarly studies and reviews</a:t>
            </a:r>
          </a:p>
          <a:p>
            <a:pPr lvl="1"/>
            <a:r>
              <a:rPr lang="en-CA" dirty="0"/>
              <a:t>20 key informant interviews </a:t>
            </a:r>
          </a:p>
          <a:p>
            <a:pPr lvl="1"/>
            <a:endParaRPr lang="en-CA" dirty="0"/>
          </a:p>
          <a:p>
            <a:endParaRPr lang="en-CA" dirty="0"/>
          </a:p>
        </p:txBody>
      </p:sp>
    </p:spTree>
    <p:extLst>
      <p:ext uri="{BB962C8B-B14F-4D97-AF65-F5344CB8AC3E}">
        <p14:creationId xmlns:p14="http://schemas.microsoft.com/office/powerpoint/2010/main" val="2138455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Relevant Government Policies </a:t>
            </a:r>
          </a:p>
        </p:txBody>
      </p:sp>
      <p:sp>
        <p:nvSpPr>
          <p:cNvPr id="3" name="Content Placeholder 2"/>
          <p:cNvSpPr>
            <a:spLocks noGrp="1"/>
          </p:cNvSpPr>
          <p:nvPr>
            <p:ph sz="quarter" idx="1"/>
          </p:nvPr>
        </p:nvSpPr>
        <p:spPr/>
        <p:txBody>
          <a:bodyPr>
            <a:normAutofit/>
          </a:bodyPr>
          <a:lstStyle/>
          <a:p>
            <a:r>
              <a:rPr lang="en-CA" dirty="0"/>
              <a:t>Complicated processes related to study, work, and immigration, with competing roles and interests</a:t>
            </a:r>
          </a:p>
          <a:p>
            <a:r>
              <a:rPr lang="en-CA" dirty="0"/>
              <a:t>Federal: manage temporary &amp; permanent immigration via study permits, PGWP, and applications for PR</a:t>
            </a:r>
          </a:p>
          <a:p>
            <a:r>
              <a:rPr lang="en-CA" dirty="0"/>
              <a:t>Ontario: post-secondary education and recruitment, PNP. Post-Secondary International Education Strategy released May 2018.</a:t>
            </a:r>
          </a:p>
          <a:p>
            <a:r>
              <a:rPr lang="en-CA" dirty="0"/>
              <a:t>Toronto: various initiatives to provide positive experiences in partnership</a:t>
            </a:r>
          </a:p>
        </p:txBody>
      </p:sp>
    </p:spTree>
    <p:extLst>
      <p:ext uri="{BB962C8B-B14F-4D97-AF65-F5344CB8AC3E}">
        <p14:creationId xmlns:p14="http://schemas.microsoft.com/office/powerpoint/2010/main" val="1068272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Enrolment Trends</a:t>
            </a:r>
          </a:p>
        </p:txBody>
      </p:sp>
      <p:sp>
        <p:nvSpPr>
          <p:cNvPr id="3" name="Content Placeholder 2"/>
          <p:cNvSpPr>
            <a:spLocks noGrp="1"/>
          </p:cNvSpPr>
          <p:nvPr>
            <p:ph sz="quarter" idx="1"/>
          </p:nvPr>
        </p:nvSpPr>
        <p:spPr/>
        <p:txBody>
          <a:bodyPr/>
          <a:lstStyle/>
          <a:p>
            <a:r>
              <a:rPr lang="en-CA" dirty="0"/>
              <a:t>Number and Proportion of International Students enrolled in Toronto Universities by Level of Study, 2006 and 2015</a:t>
            </a:r>
          </a:p>
          <a:p>
            <a:endParaRPr lang="en-CA" dirty="0"/>
          </a:p>
          <a:p>
            <a:endParaRPr lang="en-CA" dirty="0"/>
          </a:p>
        </p:txBody>
      </p:sp>
      <p:graphicFrame>
        <p:nvGraphicFramePr>
          <p:cNvPr id="8" name="Table 7"/>
          <p:cNvGraphicFramePr>
            <a:graphicFrameLocks noGrp="1"/>
          </p:cNvGraphicFramePr>
          <p:nvPr>
            <p:extLst>
              <p:ext uri="{D42A27DB-BD31-4B8C-83A1-F6EECF244321}">
                <p14:modId xmlns:p14="http://schemas.microsoft.com/office/powerpoint/2010/main" val="3964209961"/>
              </p:ext>
            </p:extLst>
          </p:nvPr>
        </p:nvGraphicFramePr>
        <p:xfrm>
          <a:off x="611560" y="3068959"/>
          <a:ext cx="7560840" cy="2016225"/>
        </p:xfrm>
        <a:graphic>
          <a:graphicData uri="http://schemas.openxmlformats.org/drawingml/2006/table">
            <a:tbl>
              <a:tblPr firstRow="1" firstCol="1" bandRow="1">
                <a:tableStyleId>{5C22544A-7EE6-4342-B048-85BDC9FD1C3A}</a:tableStyleId>
              </a:tblPr>
              <a:tblGrid>
                <a:gridCol w="2791607">
                  <a:extLst>
                    <a:ext uri="{9D8B030D-6E8A-4147-A177-3AD203B41FA5}">
                      <a16:colId xmlns="" xmlns:a16="http://schemas.microsoft.com/office/drawing/2014/main" val="20000"/>
                    </a:ext>
                  </a:extLst>
                </a:gridCol>
                <a:gridCol w="2419242">
                  <a:extLst>
                    <a:ext uri="{9D8B030D-6E8A-4147-A177-3AD203B41FA5}">
                      <a16:colId xmlns="" xmlns:a16="http://schemas.microsoft.com/office/drawing/2014/main" val="20001"/>
                    </a:ext>
                  </a:extLst>
                </a:gridCol>
                <a:gridCol w="2349991">
                  <a:extLst>
                    <a:ext uri="{9D8B030D-6E8A-4147-A177-3AD203B41FA5}">
                      <a16:colId xmlns="" xmlns:a16="http://schemas.microsoft.com/office/drawing/2014/main" val="20002"/>
                    </a:ext>
                  </a:extLst>
                </a:gridCol>
              </a:tblGrid>
              <a:tr h="806490">
                <a:tc>
                  <a:txBody>
                    <a:bodyPr/>
                    <a:lstStyle/>
                    <a:p>
                      <a:pPr>
                        <a:spcAft>
                          <a:spcPts val="0"/>
                        </a:spcAft>
                      </a:pPr>
                      <a:r>
                        <a:rPr lang="en-CA" sz="1200" dirty="0">
                          <a:effectLst/>
                        </a:rPr>
                        <a:t>Level of Study/Year</a:t>
                      </a:r>
                      <a:endParaRPr lang="en-CA" sz="1200" dirty="0">
                        <a:solidFill>
                          <a:srgbClr val="000000"/>
                        </a:solidFill>
                        <a:effectLst/>
                        <a:latin typeface="Calibri"/>
                        <a:ea typeface="Calibri"/>
                        <a:cs typeface="Calibri"/>
                      </a:endParaRPr>
                    </a:p>
                  </a:txBody>
                  <a:tcPr marL="68580" marR="68580" marT="0" marB="0"/>
                </a:tc>
                <a:tc>
                  <a:txBody>
                    <a:bodyPr/>
                    <a:lstStyle/>
                    <a:p>
                      <a:pPr algn="ctr">
                        <a:spcAft>
                          <a:spcPts val="0"/>
                        </a:spcAft>
                      </a:pPr>
                      <a:r>
                        <a:rPr lang="en-CA" sz="1200">
                          <a:effectLst/>
                        </a:rPr>
                        <a:t>2006</a:t>
                      </a:r>
                    </a:p>
                    <a:p>
                      <a:pPr algn="ctr">
                        <a:spcAft>
                          <a:spcPts val="0"/>
                        </a:spcAft>
                      </a:pPr>
                      <a:r>
                        <a:rPr lang="en-CA" sz="1200">
                          <a:effectLst/>
                        </a:rPr>
                        <a:t>N/%</a:t>
                      </a:r>
                      <a:endParaRPr lang="en-CA" sz="1200">
                        <a:solidFill>
                          <a:srgbClr val="000000"/>
                        </a:solidFill>
                        <a:effectLst/>
                        <a:latin typeface="Calibri"/>
                        <a:ea typeface="Calibri"/>
                        <a:cs typeface="Calibri"/>
                      </a:endParaRPr>
                    </a:p>
                  </a:txBody>
                  <a:tcPr marL="68580" marR="68580" marT="0" marB="0"/>
                </a:tc>
                <a:tc>
                  <a:txBody>
                    <a:bodyPr/>
                    <a:lstStyle/>
                    <a:p>
                      <a:pPr algn="ctr">
                        <a:spcAft>
                          <a:spcPts val="0"/>
                        </a:spcAft>
                      </a:pPr>
                      <a:r>
                        <a:rPr lang="en-CA" sz="1200">
                          <a:effectLst/>
                        </a:rPr>
                        <a:t>2015 </a:t>
                      </a:r>
                    </a:p>
                    <a:p>
                      <a:pPr algn="ctr">
                        <a:spcAft>
                          <a:spcPts val="0"/>
                        </a:spcAft>
                      </a:pPr>
                      <a:r>
                        <a:rPr lang="en-CA" sz="1200">
                          <a:effectLst/>
                        </a:rPr>
                        <a:t>N/%</a:t>
                      </a:r>
                      <a:endParaRPr lang="en-CA" sz="1200">
                        <a:solidFill>
                          <a:srgbClr val="000000"/>
                        </a:solidFill>
                        <a:effectLst/>
                        <a:latin typeface="Calibri"/>
                        <a:ea typeface="Calibri"/>
                        <a:cs typeface="Calibri"/>
                      </a:endParaRPr>
                    </a:p>
                  </a:txBody>
                  <a:tcPr marL="68580" marR="68580" marT="0" marB="0"/>
                </a:tc>
                <a:extLst>
                  <a:ext uri="{0D108BD9-81ED-4DB2-BD59-A6C34878D82A}">
                    <a16:rowId xmlns="" xmlns:a16="http://schemas.microsoft.com/office/drawing/2014/main" val="10000"/>
                  </a:ext>
                </a:extLst>
              </a:tr>
              <a:tr h="403245">
                <a:tc>
                  <a:txBody>
                    <a:bodyPr/>
                    <a:lstStyle/>
                    <a:p>
                      <a:pPr>
                        <a:spcAft>
                          <a:spcPts val="0"/>
                        </a:spcAft>
                      </a:pPr>
                      <a:r>
                        <a:rPr lang="en-CA" sz="1200">
                          <a:effectLst/>
                        </a:rPr>
                        <a:t>Undergraduate</a:t>
                      </a:r>
                      <a:endParaRPr lang="en-CA" sz="1200">
                        <a:solidFill>
                          <a:srgbClr val="000000"/>
                        </a:solidFill>
                        <a:effectLst/>
                        <a:latin typeface="Calibri"/>
                        <a:ea typeface="Calibri"/>
                        <a:cs typeface="Calibri"/>
                      </a:endParaRPr>
                    </a:p>
                  </a:txBody>
                  <a:tcPr marL="68580" marR="68580" marT="0" marB="0"/>
                </a:tc>
                <a:tc>
                  <a:txBody>
                    <a:bodyPr/>
                    <a:lstStyle/>
                    <a:p>
                      <a:pPr algn="r">
                        <a:spcAft>
                          <a:spcPts val="0"/>
                        </a:spcAft>
                      </a:pPr>
                      <a:r>
                        <a:rPr lang="en-CA" sz="1200">
                          <a:effectLst/>
                        </a:rPr>
                        <a:t>6,810   (6.8%)</a:t>
                      </a:r>
                      <a:endParaRPr lang="en-CA" sz="1200">
                        <a:solidFill>
                          <a:srgbClr val="000000"/>
                        </a:solidFill>
                        <a:effectLst/>
                        <a:latin typeface="Calibri"/>
                        <a:ea typeface="Calibri"/>
                        <a:cs typeface="Calibri"/>
                      </a:endParaRPr>
                    </a:p>
                  </a:txBody>
                  <a:tcPr marL="68580" marR="68580" marT="0" marB="0"/>
                </a:tc>
                <a:tc>
                  <a:txBody>
                    <a:bodyPr/>
                    <a:lstStyle/>
                    <a:p>
                      <a:pPr algn="r">
                        <a:spcAft>
                          <a:spcPts val="0"/>
                        </a:spcAft>
                      </a:pPr>
                      <a:r>
                        <a:rPr lang="en-CA" sz="1200">
                          <a:effectLst/>
                        </a:rPr>
                        <a:t>16,225 (14.7%)</a:t>
                      </a:r>
                      <a:endParaRPr lang="en-CA" sz="1200">
                        <a:solidFill>
                          <a:srgbClr val="000000"/>
                        </a:solidFill>
                        <a:effectLst/>
                        <a:latin typeface="Calibri"/>
                        <a:ea typeface="Calibri"/>
                        <a:cs typeface="Calibri"/>
                      </a:endParaRPr>
                    </a:p>
                  </a:txBody>
                  <a:tcPr marL="68580" marR="68580" marT="0" marB="0"/>
                </a:tc>
                <a:extLst>
                  <a:ext uri="{0D108BD9-81ED-4DB2-BD59-A6C34878D82A}">
                    <a16:rowId xmlns="" xmlns:a16="http://schemas.microsoft.com/office/drawing/2014/main" val="10001"/>
                  </a:ext>
                </a:extLst>
              </a:tr>
              <a:tr h="403245">
                <a:tc>
                  <a:txBody>
                    <a:bodyPr/>
                    <a:lstStyle/>
                    <a:p>
                      <a:pPr>
                        <a:spcAft>
                          <a:spcPts val="0"/>
                        </a:spcAft>
                      </a:pPr>
                      <a:r>
                        <a:rPr lang="en-CA" sz="1200" dirty="0">
                          <a:effectLst/>
                        </a:rPr>
                        <a:t>Master’s </a:t>
                      </a:r>
                      <a:endParaRPr lang="en-CA" sz="1200" dirty="0">
                        <a:solidFill>
                          <a:srgbClr val="000000"/>
                        </a:solidFill>
                        <a:effectLst/>
                        <a:latin typeface="Calibri"/>
                        <a:ea typeface="Calibri"/>
                        <a:cs typeface="Calibri"/>
                      </a:endParaRPr>
                    </a:p>
                  </a:txBody>
                  <a:tcPr marL="68580" marR="68580" marT="0" marB="0"/>
                </a:tc>
                <a:tc>
                  <a:txBody>
                    <a:bodyPr/>
                    <a:lstStyle/>
                    <a:p>
                      <a:pPr algn="r">
                        <a:spcAft>
                          <a:spcPts val="0"/>
                        </a:spcAft>
                      </a:pPr>
                      <a:r>
                        <a:rPr lang="en-CA" sz="1200">
                          <a:effectLst/>
                        </a:rPr>
                        <a:t>968 (13.6%)</a:t>
                      </a:r>
                      <a:endParaRPr lang="en-CA" sz="1200">
                        <a:solidFill>
                          <a:srgbClr val="000000"/>
                        </a:solidFill>
                        <a:effectLst/>
                        <a:latin typeface="Calibri"/>
                        <a:ea typeface="Calibri"/>
                        <a:cs typeface="Calibri"/>
                      </a:endParaRPr>
                    </a:p>
                  </a:txBody>
                  <a:tcPr marL="68580" marR="68580" marT="0" marB="0"/>
                </a:tc>
                <a:tc>
                  <a:txBody>
                    <a:bodyPr/>
                    <a:lstStyle/>
                    <a:p>
                      <a:pPr algn="r">
                        <a:spcAft>
                          <a:spcPts val="0"/>
                        </a:spcAft>
                      </a:pPr>
                      <a:r>
                        <a:rPr lang="en-CA" sz="1200">
                          <a:effectLst/>
                        </a:rPr>
                        <a:t>2,244 (19.6%)</a:t>
                      </a:r>
                      <a:endParaRPr lang="en-CA" sz="1200">
                        <a:solidFill>
                          <a:srgbClr val="000000"/>
                        </a:solidFill>
                        <a:effectLst/>
                        <a:latin typeface="Calibri"/>
                        <a:ea typeface="Calibri"/>
                        <a:cs typeface="Calibri"/>
                      </a:endParaRPr>
                    </a:p>
                  </a:txBody>
                  <a:tcPr marL="68580" marR="68580" marT="0" marB="0"/>
                </a:tc>
                <a:extLst>
                  <a:ext uri="{0D108BD9-81ED-4DB2-BD59-A6C34878D82A}">
                    <a16:rowId xmlns="" xmlns:a16="http://schemas.microsoft.com/office/drawing/2014/main" val="10002"/>
                  </a:ext>
                </a:extLst>
              </a:tr>
              <a:tr h="403245">
                <a:tc>
                  <a:txBody>
                    <a:bodyPr/>
                    <a:lstStyle/>
                    <a:p>
                      <a:pPr>
                        <a:spcAft>
                          <a:spcPts val="0"/>
                        </a:spcAft>
                      </a:pPr>
                      <a:r>
                        <a:rPr lang="en-CA" sz="1200">
                          <a:effectLst/>
                        </a:rPr>
                        <a:t>Doctoral </a:t>
                      </a:r>
                      <a:endParaRPr lang="en-CA" sz="1200">
                        <a:solidFill>
                          <a:srgbClr val="000000"/>
                        </a:solidFill>
                        <a:effectLst/>
                        <a:latin typeface="Calibri"/>
                        <a:ea typeface="Calibri"/>
                        <a:cs typeface="Calibri"/>
                      </a:endParaRPr>
                    </a:p>
                  </a:txBody>
                  <a:tcPr marL="68580" marR="68580" marT="0" marB="0"/>
                </a:tc>
                <a:tc>
                  <a:txBody>
                    <a:bodyPr/>
                    <a:lstStyle/>
                    <a:p>
                      <a:pPr algn="r">
                        <a:spcAft>
                          <a:spcPts val="0"/>
                        </a:spcAft>
                      </a:pPr>
                      <a:r>
                        <a:rPr lang="en-CA" sz="1200">
                          <a:effectLst/>
                        </a:rPr>
                        <a:t>1,088 (21.0%)</a:t>
                      </a:r>
                      <a:endParaRPr lang="en-CA" sz="1200">
                        <a:solidFill>
                          <a:srgbClr val="000000"/>
                        </a:solidFill>
                        <a:effectLst/>
                        <a:latin typeface="Calibri"/>
                        <a:ea typeface="Calibri"/>
                        <a:cs typeface="Calibri"/>
                      </a:endParaRPr>
                    </a:p>
                  </a:txBody>
                  <a:tcPr marL="68580" marR="68580" marT="0" marB="0"/>
                </a:tc>
                <a:tc>
                  <a:txBody>
                    <a:bodyPr/>
                    <a:lstStyle/>
                    <a:p>
                      <a:pPr algn="r">
                        <a:spcAft>
                          <a:spcPts val="0"/>
                        </a:spcAft>
                      </a:pPr>
                      <a:r>
                        <a:rPr lang="en-CA" sz="1200" dirty="0">
                          <a:effectLst/>
                        </a:rPr>
                        <a:t>1,426 (21.5%)</a:t>
                      </a:r>
                      <a:endParaRPr lang="en-CA" sz="1200" dirty="0">
                        <a:solidFill>
                          <a:srgbClr val="000000"/>
                        </a:solidFill>
                        <a:effectLst/>
                        <a:latin typeface="Calibri"/>
                        <a:ea typeface="Calibri"/>
                        <a:cs typeface="Calibri"/>
                      </a:endParaRPr>
                    </a:p>
                  </a:txBody>
                  <a:tcPr marL="68580" marR="68580" marT="0" marB="0"/>
                </a:tc>
                <a:extLst>
                  <a:ext uri="{0D108BD9-81ED-4DB2-BD59-A6C34878D82A}">
                    <a16:rowId xmlns="" xmlns:a16="http://schemas.microsoft.com/office/drawing/2014/main" val="10003"/>
                  </a:ext>
                </a:extLst>
              </a:tr>
            </a:tbl>
          </a:graphicData>
        </a:graphic>
      </p:graphicFrame>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5877272"/>
            <a:ext cx="59563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2932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Tuition Trends</a:t>
            </a:r>
          </a:p>
        </p:txBody>
      </p:sp>
      <p:sp>
        <p:nvSpPr>
          <p:cNvPr id="3" name="Content Placeholder 2"/>
          <p:cNvSpPr>
            <a:spLocks noGrp="1"/>
          </p:cNvSpPr>
          <p:nvPr>
            <p:ph sz="quarter" idx="1"/>
          </p:nvPr>
        </p:nvSpPr>
        <p:spPr/>
        <p:txBody>
          <a:bodyPr/>
          <a:lstStyle/>
          <a:p>
            <a:r>
              <a:rPr lang="en-CA" dirty="0"/>
              <a:t>In 2017-18, tuition rates for international undergraduate students in Ontario were almost 4x higher than domestic; tuition rates for international graduate students were more than 2x as high</a:t>
            </a:r>
          </a:p>
          <a:p>
            <a:r>
              <a:rPr lang="en-CA" dirty="0"/>
              <a:t>Tuition rates have increased more rapidly for international students than domestic</a:t>
            </a:r>
          </a:p>
          <a:p>
            <a:endParaRPr lang="en-CA" dirty="0"/>
          </a:p>
        </p:txBody>
      </p:sp>
    </p:spTree>
    <p:extLst>
      <p:ext uri="{BB962C8B-B14F-4D97-AF65-F5344CB8AC3E}">
        <p14:creationId xmlns:p14="http://schemas.microsoft.com/office/powerpoint/2010/main" val="1933446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Tuition Rates for International and Canadian University Students in Ontario</a:t>
            </a:r>
          </a:p>
        </p:txBody>
      </p:sp>
      <p:pic>
        <p:nvPicPr>
          <p:cNvPr id="2050"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467544" y="1844824"/>
            <a:ext cx="8811659"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655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Economic contributions of International Students</a:t>
            </a:r>
          </a:p>
        </p:txBody>
      </p:sp>
      <p:sp>
        <p:nvSpPr>
          <p:cNvPr id="3" name="Content Placeholder 2"/>
          <p:cNvSpPr>
            <a:spLocks noGrp="1"/>
          </p:cNvSpPr>
          <p:nvPr>
            <p:ph sz="quarter" idx="1"/>
          </p:nvPr>
        </p:nvSpPr>
        <p:spPr/>
        <p:txBody>
          <a:bodyPr/>
          <a:lstStyle/>
          <a:p>
            <a:r>
              <a:rPr lang="en-CA" dirty="0"/>
              <a:t>$15.5 billion in GDP to the Canadian economy in 2015</a:t>
            </a:r>
          </a:p>
          <a:p>
            <a:r>
              <a:rPr lang="en-CA" dirty="0"/>
              <a:t>$6.3 billion in GDP to the Ontario economy </a:t>
            </a:r>
          </a:p>
          <a:p>
            <a:r>
              <a:rPr lang="en-CA" dirty="0"/>
              <a:t>$3.1 billion in economic activities within the City of Toronto each year</a:t>
            </a:r>
          </a:p>
          <a:p>
            <a:pPr lvl="1"/>
            <a:r>
              <a:rPr lang="en-CA" dirty="0"/>
              <a:t>Very conservative</a:t>
            </a:r>
          </a:p>
          <a:p>
            <a:pPr lvl="1"/>
            <a:r>
              <a:rPr lang="en-CA" dirty="0"/>
              <a:t>Tuition higher in Toronto</a:t>
            </a:r>
          </a:p>
          <a:p>
            <a:pPr lvl="1"/>
            <a:r>
              <a:rPr lang="en-CA" dirty="0"/>
              <a:t>Uber-rich international students more likely to be in Toronto</a:t>
            </a:r>
          </a:p>
          <a:p>
            <a:pPr lvl="1"/>
            <a:r>
              <a:rPr lang="en-CA" dirty="0"/>
              <a:t>Cost of living and accommodation higher in Toronto</a:t>
            </a:r>
          </a:p>
          <a:p>
            <a:pPr lvl="1"/>
            <a:endParaRPr lang="en-CA" dirty="0"/>
          </a:p>
        </p:txBody>
      </p:sp>
    </p:spTree>
    <p:extLst>
      <p:ext uri="{BB962C8B-B14F-4D97-AF65-F5344CB8AC3E}">
        <p14:creationId xmlns:p14="http://schemas.microsoft.com/office/powerpoint/2010/main" val="35431544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TM01972873[[fn=Summer]]</Template>
  <TotalTime>784</TotalTime>
  <Words>1655</Words>
  <Application>Microsoft Macintosh PowerPoint</Application>
  <PresentationFormat>On-screen Show (4:3)</PresentationFormat>
  <Paragraphs>243</Paragraphs>
  <Slides>24</Slides>
  <Notes>17</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Oriel</vt:lpstr>
      <vt:lpstr>PowerPoint Presentation</vt:lpstr>
      <vt:lpstr>Growing Impact: Postsecondary International Students in Toronto </vt:lpstr>
      <vt:lpstr>why international students</vt:lpstr>
      <vt:lpstr>Scope and methods</vt:lpstr>
      <vt:lpstr>Relevant Government Policies </vt:lpstr>
      <vt:lpstr>Enrolment Trends</vt:lpstr>
      <vt:lpstr>Tuition Trends</vt:lpstr>
      <vt:lpstr>Tuition Rates for International and Canadian University Students in Ontario</vt:lpstr>
      <vt:lpstr>Economic contributions of International Students</vt:lpstr>
      <vt:lpstr>Impacts from the Presence of International Students</vt:lpstr>
      <vt:lpstr>Impacts from the Revenue of International Students: Universities</vt:lpstr>
      <vt:lpstr>Impacts from the Revenue of International Students: Colleges</vt:lpstr>
      <vt:lpstr>Impact on Access to Post-Secondary Programs </vt:lpstr>
      <vt:lpstr>Post-Graduation Transitions</vt:lpstr>
      <vt:lpstr>Post-Graduation Challenges </vt:lpstr>
      <vt:lpstr>Factors associated with Local Retention and Outcomes: Research</vt:lpstr>
      <vt:lpstr>Conclusions and Next Steps (1)</vt:lpstr>
      <vt:lpstr>Conclusions and Next Steps (2)</vt:lpstr>
      <vt:lpstr>PowerPoint Presentation</vt:lpstr>
      <vt:lpstr>International Students in the Ted Rogers MBA</vt:lpstr>
      <vt:lpstr>Admissions</vt:lpstr>
      <vt:lpstr>Program Supports</vt:lpstr>
      <vt:lpstr>Results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Growing Impact: Postsecondary International Students in Toronto</dc:title>
  <dc:creator>Sarah Wayland</dc:creator>
  <cp:lastModifiedBy>Judy Morgan</cp:lastModifiedBy>
  <cp:revision>25</cp:revision>
  <dcterms:created xsi:type="dcterms:W3CDTF">2018-04-15T18:34:49Z</dcterms:created>
  <dcterms:modified xsi:type="dcterms:W3CDTF">2019-02-25T22:48:23Z</dcterms:modified>
</cp:coreProperties>
</file>